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90" r:id="rId1"/>
  </p:sldMasterIdLst>
  <p:sldIdLst>
    <p:sldId id="256" r:id="rId2"/>
    <p:sldId id="261" r:id="rId3"/>
    <p:sldId id="316" r:id="rId4"/>
    <p:sldId id="317" r:id="rId5"/>
    <p:sldId id="318" r:id="rId6"/>
    <p:sldId id="319" r:id="rId7"/>
    <p:sldId id="264" r:id="rId8"/>
    <p:sldId id="312" r:id="rId9"/>
    <p:sldId id="313" r:id="rId10"/>
    <p:sldId id="314" r:id="rId11"/>
    <p:sldId id="315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265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266" r:id="rId29"/>
    <p:sldId id="340" r:id="rId30"/>
    <p:sldId id="341" r:id="rId31"/>
    <p:sldId id="342" r:id="rId32"/>
    <p:sldId id="343" r:id="rId33"/>
    <p:sldId id="344" r:id="rId34"/>
    <p:sldId id="26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9160"/>
    <a:srgbClr val="275832"/>
    <a:srgbClr val="70AD47"/>
    <a:srgbClr val="2A693A"/>
    <a:srgbClr val="245530"/>
    <a:srgbClr val="0F0F0F"/>
    <a:srgbClr val="1E4227"/>
    <a:srgbClr val="102E17"/>
    <a:srgbClr val="5E8F3C"/>
    <a:srgbClr val="1A3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110AA0-9BAB-6C37-46D3-63E2A9FD3189}" v="7" dt="2019-09-04T15:40:08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0" autoAdjust="0"/>
    <p:restoredTop sz="94660"/>
  </p:normalViewPr>
  <p:slideViewPr>
    <p:cSldViewPr snapToGrid="0">
      <p:cViewPr varScale="1">
        <p:scale>
          <a:sx n="49" d="100"/>
          <a:sy n="49" d="100"/>
        </p:scale>
        <p:origin x="7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38D080C-F929-4B7D-89C0-8BD45F1DE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6884E792-17E2-4176-B22D-D766F1BF1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630ECFA-E72B-43D1-AE1C-DFEBAB0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28/5/2021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D2E99C2-E315-4D00-84EF-48C86690B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8271D7C-0E29-4365-9FD6-98E293A8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0356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AE78563-73E5-4203-BD7A-4809E5412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43527608-DBAF-4952-A1F3-C7FFBD5E5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0B9094DC-60BA-42A2-B44D-F86631BE8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28/5/2021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C4AC70F-A910-4C51-98ED-C702FEAD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D01645D-0161-43C6-B552-754CE911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06975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C673A356-7E01-444D-BD17-A73737E176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0196ECF9-943D-49AE-B1B1-0AA0EB558E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9091D0D-2879-4B18-9694-1D4E1836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28/5/2021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65FF02B-CE06-448C-B4E4-962C4333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BC4A7B6-F6CB-4BD4-B931-DBAC20D41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42632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BD38637-6AE2-4A14-9677-75629BB5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4234222-57F5-4D35-B9E0-A6254F4DB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214A60CE-041A-43F7-98A7-47357E995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28/5/2021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2F1F65B5-5386-4666-B7BB-1F518A0D3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A9A51B8-4E70-47DD-A2A9-394DCFD1A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2018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1148304-8B1E-40B4-AA35-7EF7CA8A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77B9DF71-3BCF-451A-A061-900522A1D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FAB2100-0CDD-45CE-9FE5-38665759E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28/5/2021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AC3745A-AAF1-4196-8AA0-C455860B7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320C72E-B2E0-4709-B90E-C4A879DF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5643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A74E5B4-D66D-4C91-B2BD-ACF1356B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4EF989A-8250-4274-A93A-303505A8B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3DB90254-D5CE-4759-B50E-37F4B85B0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909D8D6F-469D-462A-B0BF-B2B343633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28/5/2021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33DFEF7-CC5F-49D0-A2C2-D497E3701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8E23F74-6EDA-43AA-A3C7-87CC37DD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1887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DC86165-D2C7-4395-9991-FD763E094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9ABAD27C-00DA-4433-8046-1349A33C6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C045042-23DB-40A7-A50E-049B7812A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00003C24-B42E-40F4-8E38-DA20B318A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BB4ADAF8-C3C5-400F-BC17-63815B26B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D1550D55-7B93-44FF-BEA1-43FDCADF7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28/5/2021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F84FCC59-EB7B-4761-BB1E-B36192257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B90A11DA-9282-467C-B028-2B3B74ABF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88497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AD7BF14-3453-4331-8192-822DA4B5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14B7567B-756F-4E11-9A77-151E6CD6F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28/5/2021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07D02E1C-8146-4A00-B814-1006E55E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D318C03E-2F96-4CFA-BBA9-E9617D561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8220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CBF92DE4-380C-44E8-AA5B-025C37F31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28/5/2021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863CE4D5-6A4A-4814-8D8E-7225A5430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FED75BB2-BE21-4644-B4F8-D2CA0396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03453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7D18142-20CA-424B-9AD2-19B70DC4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8EA7895-981E-4D91-88D7-28BA843D1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55396F9E-8AA0-4480-A892-2207FC947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DE660170-B30E-4568-8719-961293F28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28/5/2021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07B7AF94-47C0-41CB-A9AC-98A0D75CE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CCDE384-F421-455E-BADF-68361E11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29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05F16AF-4805-473E-9F86-EE2B1198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3C70D27D-F3A8-452C-B0A9-A5912793D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8167D62F-B9AE-4B5D-BE8C-485FA2FA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65AD77B-1B96-450A-BDF8-1F82595A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28/5/2021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906C81F-79B5-4CE1-9CE7-DEE181692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EBA0CFBE-58DA-4503-BB72-95748679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1676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3F7B6E47-3357-4A05-9CB4-F3761FDD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9BFDCEB-868A-43B6-B4E7-8058710A1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AE4D563-28EE-4F12-A7E6-98D3178EB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6F0F3-3C53-41BC-8FFD-0BFB6DD91672}" type="datetimeFigureOut">
              <a:rPr lang="el-GR" smtClean="0"/>
              <a:t>28/5/2021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2A790A8-BDAB-48F9-A689-5D51EFC93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9B206FE-D20B-4E83-AD80-4ECFE22A8D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1215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CE689C-B5B9-4E74-8CDD-B8334B8B438D}"/>
              </a:ext>
            </a:extLst>
          </p:cNvPr>
          <p:cNvSpPr txBox="1"/>
          <p:nvPr/>
        </p:nvSpPr>
        <p:spPr>
          <a:xfrm>
            <a:off x="3059416" y="2367629"/>
            <a:ext cx="60731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/>
                <a:ea typeface="Jura" panose="02000303000000000000" pitchFamily="2" charset="0"/>
              </a:rPr>
              <a:t>Transceivers for Wireless Sensor Networks (WSN) &amp; IoT</a:t>
            </a:r>
            <a:endParaRPr lang="en-US" sz="48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9277F7-3B43-44D9-9711-7ADC8D8A3D81}"/>
              </a:ext>
            </a:extLst>
          </p:cNvPr>
          <p:cNvCxnSpPr>
            <a:cxnSpLocks/>
          </p:cNvCxnSpPr>
          <p:nvPr/>
        </p:nvCxnSpPr>
        <p:spPr>
          <a:xfrm>
            <a:off x="3059416" y="3501392"/>
            <a:ext cx="598879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6B8CBF10-C45D-432C-82F0-0B7477917F5B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25DE1036-0271-4ED4-86E1-FCADF58B3882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8FFDD4-500D-47F4-911E-5AE99C10CC58}"/>
              </a:ext>
            </a:extLst>
          </p:cNvPr>
          <p:cNvSpPr txBox="1"/>
          <p:nvPr/>
        </p:nvSpPr>
        <p:spPr>
          <a:xfrm>
            <a:off x="10398277" y="6248400"/>
            <a:ext cx="1793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l-GR" sz="1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/>
                <a:ea typeface="Jura" panose="02000303000000000000" pitchFamily="2" charset="0"/>
              </a:rPr>
              <a:t>Σωκράτης Κοσέογλου</a:t>
            </a:r>
            <a:endParaRPr lang="en-US" sz="24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36FFA3-7E4A-4472-95B3-215EC68CC493}"/>
              </a:ext>
            </a:extLst>
          </p:cNvPr>
          <p:cNvSpPr txBox="1"/>
          <p:nvPr/>
        </p:nvSpPr>
        <p:spPr>
          <a:xfrm>
            <a:off x="10398277" y="6467141"/>
            <a:ext cx="161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l-GR" sz="1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/>
                <a:ea typeface="Jura" panose="02000303000000000000" pitchFamily="2" charset="0"/>
              </a:rPr>
              <a:t>Ηλιάνα Δανιηλίδου</a:t>
            </a:r>
            <a:endParaRPr lang="en-US" sz="24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07012-5FDF-4FA0-9521-3E1B371C0607}"/>
              </a:ext>
            </a:extLst>
          </p:cNvPr>
          <p:cNvSpPr txBox="1"/>
          <p:nvPr/>
        </p:nvSpPr>
        <p:spPr>
          <a:xfrm>
            <a:off x="69830" y="6251698"/>
            <a:ext cx="2462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l-GR" sz="1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/>
                <a:ea typeface="Jura" panose="02000303000000000000" pitchFamily="2" charset="0"/>
              </a:rPr>
              <a:t>Τηλεπικοινωνιακή Ηλεκτρονική Εαρινό Εξάμηνο 2020-2021</a:t>
            </a:r>
            <a:endParaRPr lang="en-US" sz="24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122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AAC7C136-DA28-4701-AF29-BB88E2CE9EDD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6C10580A-6609-456D-A76E-2CA92A4F456B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17A68C-7F61-4D78-A876-19CA1DD7CEBA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FM-UWB Transceiver General Architecture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2475E-FF55-482F-8FCE-E3A76DE03F07}"/>
              </a:ext>
            </a:extLst>
          </p:cNvPr>
          <p:cNvSpPr txBox="1"/>
          <p:nvPr/>
        </p:nvSpPr>
        <p:spPr>
          <a:xfrm>
            <a:off x="11870821" y="6488271"/>
            <a:ext cx="353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7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2012AA-27AA-4434-8138-6BBD14B8CB6A}"/>
              </a:ext>
            </a:extLst>
          </p:cNvPr>
          <p:cNvSpPr txBox="1"/>
          <p:nvPr/>
        </p:nvSpPr>
        <p:spPr>
          <a:xfrm>
            <a:off x="8964386" y="37846"/>
            <a:ext cx="319081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 4-GHz</a:t>
            </a:r>
            <a:r>
              <a:rPr lang="el-GR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Low Power, Multi-User Approximate Zero-IF FM-UWB Transceiver for IoT</a:t>
            </a: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0A25F287-209A-4F68-A69C-9E45FBF4538F}"/>
              </a:ext>
            </a:extLst>
          </p:cNvPr>
          <p:cNvCxnSpPr>
            <a:cxnSpLocks/>
          </p:cNvCxnSpPr>
          <p:nvPr/>
        </p:nvCxnSpPr>
        <p:spPr>
          <a:xfrm>
            <a:off x="8964386" y="444215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E83321E2-1153-405E-8272-C5D03180D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7" y="699566"/>
            <a:ext cx="4835768" cy="31981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F22DD8-92E2-4900-A1B2-3C5E6B325A81}"/>
              </a:ext>
            </a:extLst>
          </p:cNvPr>
          <p:cNvSpPr txBox="1"/>
          <p:nvPr/>
        </p:nvSpPr>
        <p:spPr>
          <a:xfrm>
            <a:off x="175847" y="3897679"/>
            <a:ext cx="3503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FM-UWB Transceiver Block Diagram</a:t>
            </a:r>
            <a:endParaRPr lang="en-US" sz="1100" i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FCB219EF-E323-46D7-A868-9E96155A81B7}"/>
              </a:ext>
            </a:extLst>
          </p:cNvPr>
          <p:cNvSpPr txBox="1"/>
          <p:nvPr/>
        </p:nvSpPr>
        <p:spPr>
          <a:xfrm>
            <a:off x="5117630" y="3133024"/>
            <a:ext cx="6618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Both for the Modulation &amp; Demodulation, a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Ring Oscillator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is used instead of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Frequency Synthesizer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4" name="Οβάλ 13">
            <a:extLst>
              <a:ext uri="{FF2B5EF4-FFF2-40B4-BE49-F238E27FC236}">
                <a16:creationId xmlns:a16="http://schemas.microsoft.com/office/drawing/2014/main" id="{5F15D2BF-9FB7-4AF0-88E9-03CAE1444251}"/>
              </a:ext>
            </a:extLst>
          </p:cNvPr>
          <p:cNvSpPr/>
          <p:nvPr/>
        </p:nvSpPr>
        <p:spPr>
          <a:xfrm>
            <a:off x="1660027" y="3112139"/>
            <a:ext cx="372960" cy="345713"/>
          </a:xfrm>
          <a:prstGeom prst="ellipse">
            <a:avLst/>
          </a:prstGeom>
          <a:noFill/>
          <a:ln w="28575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Οβάλ 14">
            <a:extLst>
              <a:ext uri="{FF2B5EF4-FFF2-40B4-BE49-F238E27FC236}">
                <a16:creationId xmlns:a16="http://schemas.microsoft.com/office/drawing/2014/main" id="{2179EB64-B4B0-4A6B-9FB9-DE336CD2ED05}"/>
              </a:ext>
            </a:extLst>
          </p:cNvPr>
          <p:cNvSpPr/>
          <p:nvPr/>
        </p:nvSpPr>
        <p:spPr>
          <a:xfrm>
            <a:off x="1404055" y="1994338"/>
            <a:ext cx="372960" cy="345713"/>
          </a:xfrm>
          <a:prstGeom prst="ellipse">
            <a:avLst/>
          </a:prstGeom>
          <a:noFill/>
          <a:ln w="28575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Οβάλ 15">
            <a:extLst>
              <a:ext uri="{FF2B5EF4-FFF2-40B4-BE49-F238E27FC236}">
                <a16:creationId xmlns:a16="http://schemas.microsoft.com/office/drawing/2014/main" id="{68E317B0-499E-4828-AF15-ECAFC05D8A56}"/>
              </a:ext>
            </a:extLst>
          </p:cNvPr>
          <p:cNvSpPr/>
          <p:nvPr/>
        </p:nvSpPr>
        <p:spPr>
          <a:xfrm>
            <a:off x="1473547" y="735782"/>
            <a:ext cx="372960" cy="345713"/>
          </a:xfrm>
          <a:prstGeom prst="ellipse">
            <a:avLst/>
          </a:prstGeom>
          <a:noFill/>
          <a:ln w="28575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4B1A76BE-EB3C-42D8-8FAA-F5531B1EB7F0}"/>
              </a:ext>
            </a:extLst>
          </p:cNvPr>
          <p:cNvSpPr txBox="1"/>
          <p:nvPr/>
        </p:nvSpPr>
        <p:spPr>
          <a:xfrm>
            <a:off x="5117631" y="630992"/>
            <a:ext cx="6618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1 Transmitter &amp; 2 Receivers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cxnSp>
        <p:nvCxnSpPr>
          <p:cNvPr id="21" name="Ευθύγραμμο βέλος σύνδεσης 20">
            <a:extLst>
              <a:ext uri="{FF2B5EF4-FFF2-40B4-BE49-F238E27FC236}">
                <a16:creationId xmlns:a16="http://schemas.microsoft.com/office/drawing/2014/main" id="{408FC932-6591-4241-8A14-D937CE8A9CF3}"/>
              </a:ext>
            </a:extLst>
          </p:cNvPr>
          <p:cNvCxnSpPr>
            <a:cxnSpLocks/>
          </p:cNvCxnSpPr>
          <p:nvPr/>
        </p:nvCxnSpPr>
        <p:spPr>
          <a:xfrm flipH="1">
            <a:off x="7161572" y="981475"/>
            <a:ext cx="556976" cy="607390"/>
          </a:xfrm>
          <a:prstGeom prst="straightConnector1">
            <a:avLst/>
          </a:prstGeom>
          <a:ln>
            <a:solidFill>
              <a:srgbClr val="53916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Ευθύγραμμο βέλος σύνδεσης 21">
            <a:extLst>
              <a:ext uri="{FF2B5EF4-FFF2-40B4-BE49-F238E27FC236}">
                <a16:creationId xmlns:a16="http://schemas.microsoft.com/office/drawing/2014/main" id="{1923663A-0979-47CD-A17F-21F8221AAB18}"/>
              </a:ext>
            </a:extLst>
          </p:cNvPr>
          <p:cNvCxnSpPr>
            <a:cxnSpLocks/>
          </p:cNvCxnSpPr>
          <p:nvPr/>
        </p:nvCxnSpPr>
        <p:spPr>
          <a:xfrm>
            <a:off x="7726768" y="981475"/>
            <a:ext cx="609365" cy="607390"/>
          </a:xfrm>
          <a:prstGeom prst="straightConnector1">
            <a:avLst/>
          </a:prstGeom>
          <a:ln>
            <a:solidFill>
              <a:srgbClr val="53916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10">
            <a:extLst>
              <a:ext uri="{FF2B5EF4-FFF2-40B4-BE49-F238E27FC236}">
                <a16:creationId xmlns:a16="http://schemas.microsoft.com/office/drawing/2014/main" id="{1CD3B5DA-C852-4160-96DE-7CB40C15F6BA}"/>
              </a:ext>
            </a:extLst>
          </p:cNvPr>
          <p:cNvSpPr txBox="1"/>
          <p:nvPr/>
        </p:nvSpPr>
        <p:spPr>
          <a:xfrm>
            <a:off x="7868810" y="1589944"/>
            <a:ext cx="1681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Low Power (LP Rx)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6D823007-C887-4A95-B94E-05230356D7F1}"/>
              </a:ext>
            </a:extLst>
          </p:cNvPr>
          <p:cNvSpPr txBox="1"/>
          <p:nvPr/>
        </p:nvSpPr>
        <p:spPr>
          <a:xfrm>
            <a:off x="6525989" y="1589944"/>
            <a:ext cx="1681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Multi-User   (MU Rx)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99B86347-9DF5-43E9-ACFC-49E0BE854F0F}"/>
              </a:ext>
            </a:extLst>
          </p:cNvPr>
          <p:cNvSpPr txBox="1"/>
          <p:nvPr/>
        </p:nvSpPr>
        <p:spPr>
          <a:xfrm>
            <a:off x="5117628" y="4414909"/>
            <a:ext cx="6618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Tx bit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is converter in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triangular FSK sub-carrier (SC) </a:t>
            </a:r>
          </a:p>
        </p:txBody>
      </p:sp>
      <p:sp>
        <p:nvSpPr>
          <p:cNvPr id="25" name="Ορθογώνιο 24">
            <a:extLst>
              <a:ext uri="{FF2B5EF4-FFF2-40B4-BE49-F238E27FC236}">
                <a16:creationId xmlns:a16="http://schemas.microsoft.com/office/drawing/2014/main" id="{B25F1218-B6A5-4500-B1A1-DC757D948410}"/>
              </a:ext>
            </a:extLst>
          </p:cNvPr>
          <p:cNvSpPr/>
          <p:nvPr/>
        </p:nvSpPr>
        <p:spPr>
          <a:xfrm>
            <a:off x="985707" y="2911306"/>
            <a:ext cx="3340108" cy="898393"/>
          </a:xfrm>
          <a:prstGeom prst="rect">
            <a:avLst/>
          </a:prstGeom>
          <a:noFill/>
          <a:ln w="38100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ED8886A0-8A22-4CB2-A75E-02C07CE11E44}"/>
              </a:ext>
            </a:extLst>
          </p:cNvPr>
          <p:cNvSpPr txBox="1"/>
          <p:nvPr/>
        </p:nvSpPr>
        <p:spPr>
          <a:xfrm>
            <a:off x="5117627" y="4815019"/>
            <a:ext cx="6618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Then the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DAC converter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drives the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Ring Oscillator</a:t>
            </a: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2D34A977-4971-4EC0-8949-DFEA92341309}"/>
              </a:ext>
            </a:extLst>
          </p:cNvPr>
          <p:cNvSpPr txBox="1"/>
          <p:nvPr/>
        </p:nvSpPr>
        <p:spPr>
          <a:xfrm>
            <a:off x="5117631" y="2361484"/>
            <a:ext cx="6618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Both for the transmitter &amp; the receivers share a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single RF IO pad</a:t>
            </a:r>
          </a:p>
        </p:txBody>
      </p:sp>
      <p:sp>
        <p:nvSpPr>
          <p:cNvPr id="28" name="Οβάλ 27">
            <a:extLst>
              <a:ext uri="{FF2B5EF4-FFF2-40B4-BE49-F238E27FC236}">
                <a16:creationId xmlns:a16="http://schemas.microsoft.com/office/drawing/2014/main" id="{8FA69A30-3DC6-47C2-8AB0-C36A2E927D0C}"/>
              </a:ext>
            </a:extLst>
          </p:cNvPr>
          <p:cNvSpPr/>
          <p:nvPr/>
        </p:nvSpPr>
        <p:spPr>
          <a:xfrm>
            <a:off x="455722" y="2085278"/>
            <a:ext cx="520709" cy="1026862"/>
          </a:xfrm>
          <a:prstGeom prst="ellipse">
            <a:avLst/>
          </a:prstGeom>
          <a:noFill/>
          <a:ln w="28575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F3E2DEE3-54C7-490F-879C-F3F7A559CB35}"/>
              </a:ext>
            </a:extLst>
          </p:cNvPr>
          <p:cNvSpPr txBox="1"/>
          <p:nvPr/>
        </p:nvSpPr>
        <p:spPr>
          <a:xfrm>
            <a:off x="5117627" y="4071074"/>
            <a:ext cx="1902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Tx Transmitter</a:t>
            </a:r>
          </a:p>
        </p:txBody>
      </p:sp>
      <p:sp>
        <p:nvSpPr>
          <p:cNvPr id="36" name="TextBox 10">
            <a:extLst>
              <a:ext uri="{FF2B5EF4-FFF2-40B4-BE49-F238E27FC236}">
                <a16:creationId xmlns:a16="http://schemas.microsoft.com/office/drawing/2014/main" id="{0A2BC5B8-2B70-4E7A-9E24-91FD894933A3}"/>
              </a:ext>
            </a:extLst>
          </p:cNvPr>
          <p:cNvSpPr txBox="1"/>
          <p:nvPr/>
        </p:nvSpPr>
        <p:spPr>
          <a:xfrm>
            <a:off x="5117626" y="5236921"/>
            <a:ext cx="6618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Power Amplifier (PA)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to amplify the signal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C9B04FDB-2F08-4363-8AFF-833F24DF4449}"/>
              </a:ext>
            </a:extLst>
          </p:cNvPr>
          <p:cNvSpPr txBox="1"/>
          <p:nvPr/>
        </p:nvSpPr>
        <p:spPr>
          <a:xfrm>
            <a:off x="5117626" y="5671319"/>
            <a:ext cx="6618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Calibration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is done using a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Frequency-Locked Loop (FLL)</a:t>
            </a:r>
          </a:p>
        </p:txBody>
      </p:sp>
    </p:spTree>
    <p:extLst>
      <p:ext uri="{BB962C8B-B14F-4D97-AF65-F5344CB8AC3E}">
        <p14:creationId xmlns:p14="http://schemas.microsoft.com/office/powerpoint/2010/main" val="363204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" grpId="0"/>
      <p:bldP spid="13" grpId="0"/>
      <p:bldP spid="14" grpId="0" animBg="1"/>
      <p:bldP spid="15" grpId="0" animBg="1"/>
      <p:bldP spid="16" grpId="0" animBg="1"/>
      <p:bldP spid="18" grpId="0"/>
      <p:bldP spid="27" grpId="0"/>
      <p:bldP spid="29" grpId="0"/>
      <p:bldP spid="30" grpId="0"/>
      <p:bldP spid="25" grpId="0" animBg="1"/>
      <p:bldP spid="31" grpId="0"/>
      <p:bldP spid="34" grpId="0"/>
      <p:bldP spid="28" grpId="0" animBg="1"/>
      <p:bldP spid="35" grpId="0"/>
      <p:bldP spid="36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050FD2-FB83-45BD-9677-43BAF5BB8F0A}"/>
              </a:ext>
            </a:extLst>
          </p:cNvPr>
          <p:cNvSpPr txBox="1"/>
          <p:nvPr/>
        </p:nvSpPr>
        <p:spPr>
          <a:xfrm>
            <a:off x="11870821" y="6488271"/>
            <a:ext cx="353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8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1E244F-6C94-4B51-904E-06152DF661BC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FM-UWB Transceiver General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5476A-F213-461A-A788-E218E6F3ACF5}"/>
              </a:ext>
            </a:extLst>
          </p:cNvPr>
          <p:cNvSpPr txBox="1"/>
          <p:nvPr/>
        </p:nvSpPr>
        <p:spPr>
          <a:xfrm>
            <a:off x="8964386" y="37846"/>
            <a:ext cx="319081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 4-GHz</a:t>
            </a:r>
            <a:r>
              <a:rPr lang="el-GR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Low Power, Multi-User Approximate Zero-IF FM-UWB Transceiver for IoT</a:t>
            </a: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3154855A-1C93-4FCD-AC56-3F691568FC80}"/>
              </a:ext>
            </a:extLst>
          </p:cNvPr>
          <p:cNvCxnSpPr>
            <a:cxnSpLocks/>
          </p:cNvCxnSpPr>
          <p:nvPr/>
        </p:nvCxnSpPr>
        <p:spPr>
          <a:xfrm>
            <a:off x="8964386" y="444215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15220CD5-0EC9-4E2F-8FA0-2E01E861D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7" y="699566"/>
            <a:ext cx="4835768" cy="31981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4F36D8-1BF0-4CB4-9B04-6487CAE13EAE}"/>
              </a:ext>
            </a:extLst>
          </p:cNvPr>
          <p:cNvSpPr txBox="1"/>
          <p:nvPr/>
        </p:nvSpPr>
        <p:spPr>
          <a:xfrm>
            <a:off x="175847" y="3897679"/>
            <a:ext cx="3503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FM-UWB Transceiver Block Diagram</a:t>
            </a:r>
            <a:endParaRPr lang="en-US" sz="1100" i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50D1E5D0-5C6E-4B90-83F4-BE4377BCCA67}"/>
              </a:ext>
            </a:extLst>
          </p:cNvPr>
          <p:cNvSpPr txBox="1"/>
          <p:nvPr/>
        </p:nvSpPr>
        <p:spPr>
          <a:xfrm>
            <a:off x="5117631" y="630992"/>
            <a:ext cx="6618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Ring Oscillator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for down-conversion of the signal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9DAAA24A-C9E7-445B-A182-996B461EC0AE}"/>
              </a:ext>
            </a:extLst>
          </p:cNvPr>
          <p:cNvSpPr txBox="1"/>
          <p:nvPr/>
        </p:nvSpPr>
        <p:spPr>
          <a:xfrm>
            <a:off x="5117630" y="1092657"/>
            <a:ext cx="6618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Active Mixer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, instead of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LNA</a:t>
            </a:r>
          </a:p>
        </p:txBody>
      </p:sp>
      <p:sp>
        <p:nvSpPr>
          <p:cNvPr id="14" name="Οβάλ 13">
            <a:extLst>
              <a:ext uri="{FF2B5EF4-FFF2-40B4-BE49-F238E27FC236}">
                <a16:creationId xmlns:a16="http://schemas.microsoft.com/office/drawing/2014/main" id="{21D791F6-132F-4293-8829-85B3DC785FF2}"/>
              </a:ext>
            </a:extLst>
          </p:cNvPr>
          <p:cNvSpPr/>
          <p:nvPr/>
        </p:nvSpPr>
        <p:spPr>
          <a:xfrm>
            <a:off x="1404055" y="1994338"/>
            <a:ext cx="372960" cy="345713"/>
          </a:xfrm>
          <a:prstGeom prst="ellipse">
            <a:avLst/>
          </a:prstGeom>
          <a:noFill/>
          <a:ln w="28575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Οβάλ 14">
            <a:extLst>
              <a:ext uri="{FF2B5EF4-FFF2-40B4-BE49-F238E27FC236}">
                <a16:creationId xmlns:a16="http://schemas.microsoft.com/office/drawing/2014/main" id="{E3682935-529F-4E86-BF28-A387E8023647}"/>
              </a:ext>
            </a:extLst>
          </p:cNvPr>
          <p:cNvSpPr/>
          <p:nvPr/>
        </p:nvSpPr>
        <p:spPr>
          <a:xfrm>
            <a:off x="1473547" y="735782"/>
            <a:ext cx="372960" cy="345713"/>
          </a:xfrm>
          <a:prstGeom prst="ellipse">
            <a:avLst/>
          </a:prstGeom>
          <a:noFill/>
          <a:ln w="28575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BA9FD988-E954-4A45-A687-F3F6D900EBC6}"/>
              </a:ext>
            </a:extLst>
          </p:cNvPr>
          <p:cNvSpPr/>
          <p:nvPr/>
        </p:nvSpPr>
        <p:spPr>
          <a:xfrm>
            <a:off x="985707" y="2021660"/>
            <a:ext cx="2592762" cy="898393"/>
          </a:xfrm>
          <a:prstGeom prst="rect">
            <a:avLst/>
          </a:prstGeom>
          <a:noFill/>
          <a:ln w="38100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4A341056-2431-463B-A6F4-5BED514A7BD7}"/>
              </a:ext>
            </a:extLst>
          </p:cNvPr>
          <p:cNvSpPr/>
          <p:nvPr/>
        </p:nvSpPr>
        <p:spPr>
          <a:xfrm>
            <a:off x="985707" y="763104"/>
            <a:ext cx="2592762" cy="1195997"/>
          </a:xfrm>
          <a:prstGeom prst="rect">
            <a:avLst/>
          </a:prstGeom>
          <a:noFill/>
          <a:ln w="38100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A277F3F1-E7FB-4BEE-9897-5DB4929EF9E2}"/>
              </a:ext>
            </a:extLst>
          </p:cNvPr>
          <p:cNvSpPr txBox="1"/>
          <p:nvPr/>
        </p:nvSpPr>
        <p:spPr>
          <a:xfrm>
            <a:off x="5117629" y="1558991"/>
            <a:ext cx="68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Then, the signal is amplified via an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Intermediate Frequency Amplifier (IFA)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, before demodulation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75B352DC-25F5-4271-985D-977EB42EC3B5}"/>
              </a:ext>
            </a:extLst>
          </p:cNvPr>
          <p:cNvSpPr txBox="1"/>
          <p:nvPr/>
        </p:nvSpPr>
        <p:spPr>
          <a:xfrm>
            <a:off x="5052401" y="2595387"/>
            <a:ext cx="153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MU Receiver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D75E6250-1483-4341-9DE7-C3513102ACD4}"/>
              </a:ext>
            </a:extLst>
          </p:cNvPr>
          <p:cNvSpPr txBox="1"/>
          <p:nvPr/>
        </p:nvSpPr>
        <p:spPr>
          <a:xfrm>
            <a:off x="5117629" y="3001493"/>
            <a:ext cx="6618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Targets better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performance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(throughput, latency)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80971BB5-CD7B-4BDF-AB04-509B16D30C7B}"/>
              </a:ext>
            </a:extLst>
          </p:cNvPr>
          <p:cNvSpPr txBox="1"/>
          <p:nvPr/>
        </p:nvSpPr>
        <p:spPr>
          <a:xfrm>
            <a:off x="5117629" y="3805346"/>
            <a:ext cx="6618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Uses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Quadrature Down Conversion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&amp;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baseband delay-line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demodulator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0ED51061-2925-4D1B-813F-92912B52C25D}"/>
              </a:ext>
            </a:extLst>
          </p:cNvPr>
          <p:cNvSpPr txBox="1"/>
          <p:nvPr/>
        </p:nvSpPr>
        <p:spPr>
          <a:xfrm>
            <a:off x="5117628" y="3405236"/>
            <a:ext cx="6618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Good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FM-AM Linearity</a:t>
            </a: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C0218E71-D6E2-4D91-B2C8-7CEDEBF24A36}"/>
              </a:ext>
            </a:extLst>
          </p:cNvPr>
          <p:cNvSpPr txBox="1"/>
          <p:nvPr/>
        </p:nvSpPr>
        <p:spPr>
          <a:xfrm>
            <a:off x="5052401" y="4570426"/>
            <a:ext cx="153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LP Receiver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C0FF4136-25F3-43A6-AEB6-881AD54BB1CE}"/>
              </a:ext>
            </a:extLst>
          </p:cNvPr>
          <p:cNvSpPr txBox="1"/>
          <p:nvPr/>
        </p:nvSpPr>
        <p:spPr>
          <a:xfrm>
            <a:off x="5117629" y="4976532"/>
            <a:ext cx="689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Simplifies the receiver architecture/Low Power Consumption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B9238A03-0662-4369-85FA-921BB4F997EA}"/>
              </a:ext>
            </a:extLst>
          </p:cNvPr>
          <p:cNvSpPr txBox="1"/>
          <p:nvPr/>
        </p:nvSpPr>
        <p:spPr>
          <a:xfrm>
            <a:off x="5117629" y="5780385"/>
            <a:ext cx="6618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The SC frequency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doubles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E53CF984-F9CB-4430-905E-B9A7F365B998}"/>
              </a:ext>
            </a:extLst>
          </p:cNvPr>
          <p:cNvSpPr txBox="1"/>
          <p:nvPr/>
        </p:nvSpPr>
        <p:spPr>
          <a:xfrm>
            <a:off x="5117628" y="5380275"/>
            <a:ext cx="6618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Single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Down-Conversion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branch is used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62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AAC7C136-DA28-4701-AF29-BB88E2CE9EDD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6C10580A-6609-456D-A76E-2CA92A4F456B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17A68C-7F61-4D78-A876-19CA1DD7CEBA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FM-UWB Demodulation Principle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2475E-FF55-482F-8FCE-E3A76DE03F07}"/>
              </a:ext>
            </a:extLst>
          </p:cNvPr>
          <p:cNvSpPr txBox="1"/>
          <p:nvPr/>
        </p:nvSpPr>
        <p:spPr>
          <a:xfrm>
            <a:off x="11870821" y="6488271"/>
            <a:ext cx="353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9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4AF11-CB8C-4CB7-8E59-85F8FA95D9CD}"/>
              </a:ext>
            </a:extLst>
          </p:cNvPr>
          <p:cNvSpPr txBox="1"/>
          <p:nvPr/>
        </p:nvSpPr>
        <p:spPr>
          <a:xfrm>
            <a:off x="8964386" y="37846"/>
            <a:ext cx="319081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 4-GHz</a:t>
            </a:r>
            <a:r>
              <a:rPr lang="el-GR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Low Power, Multi-User Approximate Zero-IF FM-UWB Transceiver for IoT</a:t>
            </a: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A51A9596-9407-45EF-A64D-FCA6F636F487}"/>
              </a:ext>
            </a:extLst>
          </p:cNvPr>
          <p:cNvCxnSpPr>
            <a:cxnSpLocks/>
          </p:cNvCxnSpPr>
          <p:nvPr/>
        </p:nvCxnSpPr>
        <p:spPr>
          <a:xfrm>
            <a:off x="8964386" y="444215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3AAD70C3-E8F7-4A00-B879-1CB9A59BF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1" y="691355"/>
            <a:ext cx="3619803" cy="3508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730816-6CBA-45FC-85EA-39759FEBD6D7}"/>
              </a:ext>
            </a:extLst>
          </p:cNvPr>
          <p:cNvSpPr txBox="1"/>
          <p:nvPr/>
        </p:nvSpPr>
        <p:spPr>
          <a:xfrm>
            <a:off x="175847" y="4200024"/>
            <a:ext cx="3503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FM to AM Demodulation</a:t>
            </a:r>
            <a:endParaRPr lang="en-US" sz="1100" i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FD0A88D5-353C-447E-A728-F41866D9A04A}"/>
              </a:ext>
            </a:extLst>
          </p:cNvPr>
          <p:cNvSpPr txBox="1"/>
          <p:nvPr/>
        </p:nvSpPr>
        <p:spPr>
          <a:xfrm>
            <a:off x="4132891" y="691355"/>
            <a:ext cx="698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The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 MU Receiver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demodulates well the Sub-Carrier (SC) signal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29F86E9B-9408-496C-9972-8F78AD03D805}"/>
              </a:ext>
            </a:extLst>
          </p:cNvPr>
          <p:cNvSpPr txBox="1"/>
          <p:nvPr/>
        </p:nvSpPr>
        <p:spPr>
          <a:xfrm>
            <a:off x="4132891" y="1138549"/>
            <a:ext cx="698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While the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LP Receiver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doubles the Sub-Carrier (SC) signal</a:t>
            </a:r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7365486C-A39F-4AD2-AD43-D5284AC70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17" y="3699094"/>
            <a:ext cx="4277322" cy="2791215"/>
          </a:xfrm>
          <a:prstGeom prst="rect">
            <a:avLst/>
          </a:prstGeom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77AF8A88-F7F3-41D5-9DDC-F615EFB8C631}"/>
              </a:ext>
            </a:extLst>
          </p:cNvPr>
          <p:cNvSpPr txBox="1"/>
          <p:nvPr/>
        </p:nvSpPr>
        <p:spPr>
          <a:xfrm>
            <a:off x="189083" y="4552642"/>
            <a:ext cx="698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MU Receiver spans from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1.15 MHz to 2.3 MHz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2B1DB0B-DEAC-4E96-A804-79B8645D8A53}"/>
              </a:ext>
            </a:extLst>
          </p:cNvPr>
          <p:cNvSpPr txBox="1"/>
          <p:nvPr/>
        </p:nvSpPr>
        <p:spPr>
          <a:xfrm>
            <a:off x="175847" y="5904580"/>
            <a:ext cx="6980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LP Receiver has only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one SC signal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due to high non-linearity of FM-AM Conversion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CA78E0-1F15-4A1F-B7A3-EDFC1FFEE3E6}"/>
              </a:ext>
            </a:extLst>
          </p:cNvPr>
          <p:cNvSpPr txBox="1"/>
          <p:nvPr/>
        </p:nvSpPr>
        <p:spPr>
          <a:xfrm>
            <a:off x="7412717" y="6488271"/>
            <a:ext cx="3503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SC Frequency Plan</a:t>
            </a:r>
            <a:endParaRPr lang="en-US" sz="1100" i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C7925D77-4D9B-4A34-A6A7-91F1937C7B80}"/>
              </a:ext>
            </a:extLst>
          </p:cNvPr>
          <p:cNvSpPr txBox="1"/>
          <p:nvPr/>
        </p:nvSpPr>
        <p:spPr>
          <a:xfrm>
            <a:off x="189083" y="4865934"/>
            <a:ext cx="698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4 SC Channels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for 100 kbps </a:t>
            </a: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E3A2F10D-4470-43F6-8F21-7A216F680052}"/>
              </a:ext>
            </a:extLst>
          </p:cNvPr>
          <p:cNvSpPr txBox="1"/>
          <p:nvPr/>
        </p:nvSpPr>
        <p:spPr>
          <a:xfrm>
            <a:off x="179669" y="5223388"/>
            <a:ext cx="698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200 kHz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Bandwidth and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100 kHz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Spacing</a:t>
            </a:r>
          </a:p>
        </p:txBody>
      </p:sp>
    </p:spTree>
    <p:extLst>
      <p:ext uri="{BB962C8B-B14F-4D97-AF65-F5344CB8AC3E}">
        <p14:creationId xmlns:p14="http://schemas.microsoft.com/office/powerpoint/2010/main" val="266330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/>
      <p:bldP spid="14" grpId="0"/>
      <p:bldP spid="15" grpId="0"/>
      <p:bldP spid="18" grpId="0"/>
      <p:bldP spid="20" grpId="0"/>
      <p:bldP spid="21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050FD2-FB83-45BD-9677-43BAF5BB8F0A}"/>
              </a:ext>
            </a:extLst>
          </p:cNvPr>
          <p:cNvSpPr txBox="1"/>
          <p:nvPr/>
        </p:nvSpPr>
        <p:spPr>
          <a:xfrm>
            <a:off x="11737731" y="6488271"/>
            <a:ext cx="486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10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1E244F-6C94-4B51-904E-06152DF661BC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Transmitter Implementation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D1A60-33C6-4559-A8A7-AAE8011A2B00}"/>
              </a:ext>
            </a:extLst>
          </p:cNvPr>
          <p:cNvSpPr txBox="1"/>
          <p:nvPr/>
        </p:nvSpPr>
        <p:spPr>
          <a:xfrm>
            <a:off x="8964386" y="37846"/>
            <a:ext cx="319081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 4-GHz</a:t>
            </a:r>
            <a:r>
              <a:rPr lang="el-GR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Low Power, Multi-User Approximate Zero-IF FM-UWB Transceiver for IoT</a:t>
            </a: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BEB8EC06-78A4-4732-9318-790232BE81D2}"/>
              </a:ext>
            </a:extLst>
          </p:cNvPr>
          <p:cNvCxnSpPr>
            <a:cxnSpLocks/>
          </p:cNvCxnSpPr>
          <p:nvPr/>
        </p:nvCxnSpPr>
        <p:spPr>
          <a:xfrm>
            <a:off x="8964386" y="444215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4206B03B-6EFB-4E83-BEA7-5EA5552FA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2" y="691355"/>
            <a:ext cx="7134816" cy="2913491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EFC0B9CB-FFB8-453B-9917-DD14EE4676C2}"/>
              </a:ext>
            </a:extLst>
          </p:cNvPr>
          <p:cNvSpPr txBox="1"/>
          <p:nvPr/>
        </p:nvSpPr>
        <p:spPr>
          <a:xfrm>
            <a:off x="161711" y="3803889"/>
            <a:ext cx="698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The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SC-DDS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provides a 6-bit signal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D747BC24-3F68-49CE-BECE-F1B09A4B6969}"/>
              </a:ext>
            </a:extLst>
          </p:cNvPr>
          <p:cNvSpPr txBox="1"/>
          <p:nvPr/>
        </p:nvSpPr>
        <p:spPr>
          <a:xfrm>
            <a:off x="161711" y="4202228"/>
            <a:ext cx="8094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Static DAC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provides a current that determines the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maximum frequency </a:t>
            </a: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10525BCF-7AE9-4E8E-BFF7-DD235C76EEFD}"/>
              </a:ext>
            </a:extLst>
          </p:cNvPr>
          <p:cNvSpPr/>
          <p:nvPr/>
        </p:nvSpPr>
        <p:spPr>
          <a:xfrm>
            <a:off x="175847" y="2346936"/>
            <a:ext cx="1535330" cy="1002894"/>
          </a:xfrm>
          <a:prstGeom prst="rect">
            <a:avLst/>
          </a:prstGeom>
          <a:noFill/>
          <a:ln w="38100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B745601A-9C92-4AEF-87E6-05D9CEB54B8B}"/>
              </a:ext>
            </a:extLst>
          </p:cNvPr>
          <p:cNvSpPr/>
          <p:nvPr/>
        </p:nvSpPr>
        <p:spPr>
          <a:xfrm>
            <a:off x="1723292" y="1784838"/>
            <a:ext cx="1535330" cy="1564992"/>
          </a:xfrm>
          <a:prstGeom prst="rect">
            <a:avLst/>
          </a:prstGeom>
          <a:noFill/>
          <a:ln w="38100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A41B0068-B0CA-4D37-ACDA-703A406B9F4A}"/>
              </a:ext>
            </a:extLst>
          </p:cNvPr>
          <p:cNvSpPr/>
          <p:nvPr/>
        </p:nvSpPr>
        <p:spPr>
          <a:xfrm>
            <a:off x="1723292" y="699566"/>
            <a:ext cx="1535330" cy="1085272"/>
          </a:xfrm>
          <a:prstGeom prst="rect">
            <a:avLst/>
          </a:prstGeom>
          <a:noFill/>
          <a:ln w="38100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9559B7F4-C584-46A0-A019-C260E47FB540}"/>
              </a:ext>
            </a:extLst>
          </p:cNvPr>
          <p:cNvSpPr/>
          <p:nvPr/>
        </p:nvSpPr>
        <p:spPr>
          <a:xfrm>
            <a:off x="3246507" y="1661746"/>
            <a:ext cx="1026555" cy="1688084"/>
          </a:xfrm>
          <a:prstGeom prst="rect">
            <a:avLst/>
          </a:prstGeom>
          <a:noFill/>
          <a:ln w="38100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Ορθογώνιο 18">
            <a:extLst>
              <a:ext uri="{FF2B5EF4-FFF2-40B4-BE49-F238E27FC236}">
                <a16:creationId xmlns:a16="http://schemas.microsoft.com/office/drawing/2014/main" id="{AF6E9A41-AD86-4F81-BA5D-10240A6A9BFE}"/>
              </a:ext>
            </a:extLst>
          </p:cNvPr>
          <p:cNvSpPr/>
          <p:nvPr/>
        </p:nvSpPr>
        <p:spPr>
          <a:xfrm>
            <a:off x="4258087" y="1661746"/>
            <a:ext cx="1026555" cy="1688084"/>
          </a:xfrm>
          <a:prstGeom prst="rect">
            <a:avLst/>
          </a:prstGeom>
          <a:noFill/>
          <a:ln w="38100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CD18DC6B-FA66-4DC5-962E-5BF0934A7495}"/>
              </a:ext>
            </a:extLst>
          </p:cNvPr>
          <p:cNvSpPr/>
          <p:nvPr/>
        </p:nvSpPr>
        <p:spPr>
          <a:xfrm>
            <a:off x="5296757" y="981475"/>
            <a:ext cx="2026021" cy="2368355"/>
          </a:xfrm>
          <a:prstGeom prst="rect">
            <a:avLst/>
          </a:prstGeom>
          <a:noFill/>
          <a:ln w="38100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9DF8B4-1806-47E3-81DA-3763A783C94A}"/>
              </a:ext>
            </a:extLst>
          </p:cNvPr>
          <p:cNvSpPr txBox="1"/>
          <p:nvPr/>
        </p:nvSpPr>
        <p:spPr>
          <a:xfrm>
            <a:off x="161711" y="3601549"/>
            <a:ext cx="3503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Transmitter Transistor-Level Schematic</a:t>
            </a:r>
            <a:endParaRPr lang="en-US" sz="1100" i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FF84718D-7CCB-41D0-9638-A2C4E6751C74}"/>
              </a:ext>
            </a:extLst>
          </p:cNvPr>
          <p:cNvSpPr txBox="1"/>
          <p:nvPr/>
        </p:nvSpPr>
        <p:spPr>
          <a:xfrm>
            <a:off x="161710" y="4627511"/>
            <a:ext cx="802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Sub-Carrier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DAC produces the modulated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RF FM-UWB signal</a:t>
            </a: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529ACBB5-1069-4D73-8A89-2ADBD0771140}"/>
              </a:ext>
            </a:extLst>
          </p:cNvPr>
          <p:cNvSpPr txBox="1"/>
          <p:nvPr/>
        </p:nvSpPr>
        <p:spPr>
          <a:xfrm>
            <a:off x="161711" y="5025850"/>
            <a:ext cx="8094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The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bias current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controls the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Ring Oscillator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53F736EE-528C-46F8-8C4A-490A54C8AE80}"/>
              </a:ext>
            </a:extLst>
          </p:cNvPr>
          <p:cNvSpPr txBox="1"/>
          <p:nvPr/>
        </p:nvSpPr>
        <p:spPr>
          <a:xfrm>
            <a:off x="161710" y="5449362"/>
            <a:ext cx="8287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Three-stage Ring Oscillator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, each stage is scaled with increasing transistors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4F595529-18A9-4791-9560-A68ECA7ABF02}"/>
              </a:ext>
            </a:extLst>
          </p:cNvPr>
          <p:cNvSpPr txBox="1"/>
          <p:nvPr/>
        </p:nvSpPr>
        <p:spPr>
          <a:xfrm>
            <a:off x="161710" y="5847701"/>
            <a:ext cx="8287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Two inverters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for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isolation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between the RO and the PA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46C1A840-BC0B-4541-9B77-825C81E907C1}"/>
              </a:ext>
            </a:extLst>
          </p:cNvPr>
          <p:cNvSpPr txBox="1"/>
          <p:nvPr/>
        </p:nvSpPr>
        <p:spPr>
          <a:xfrm>
            <a:off x="161710" y="6220757"/>
            <a:ext cx="8287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Class AB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Power Amplifier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is used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30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AAC7C136-DA28-4701-AF29-BB88E2CE9EDD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6C10580A-6609-456D-A76E-2CA92A4F456B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8DD0C-CA85-4747-AB3E-72548C166DFC}"/>
              </a:ext>
            </a:extLst>
          </p:cNvPr>
          <p:cNvSpPr txBox="1"/>
          <p:nvPr/>
        </p:nvSpPr>
        <p:spPr>
          <a:xfrm>
            <a:off x="8964386" y="37846"/>
            <a:ext cx="319081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 4-GHz</a:t>
            </a:r>
            <a:r>
              <a:rPr lang="el-GR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Low Power, Multi-User Approximate Zero-IF FM-UWB Transceiver for IoT</a:t>
            </a: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150DFCB8-EC80-4F12-977A-D1746C58151E}"/>
              </a:ext>
            </a:extLst>
          </p:cNvPr>
          <p:cNvCxnSpPr>
            <a:cxnSpLocks/>
          </p:cNvCxnSpPr>
          <p:nvPr/>
        </p:nvCxnSpPr>
        <p:spPr>
          <a:xfrm>
            <a:off x="8964386" y="444215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90B52B-B329-4339-B592-F0D9C04623AC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Receiver Implementation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92B9831C-5A6F-4D32-9A5E-2A91F3CC6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7" y="579916"/>
            <a:ext cx="4525006" cy="2972215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79170F3D-40C5-4535-ADC9-68A97914C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149" y="3506530"/>
            <a:ext cx="4363059" cy="29817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8210B9-44E5-4B8D-8815-EE05E2DBC7DD}"/>
              </a:ext>
            </a:extLst>
          </p:cNvPr>
          <p:cNvSpPr txBox="1"/>
          <p:nvPr/>
        </p:nvSpPr>
        <p:spPr>
          <a:xfrm>
            <a:off x="159234" y="3552131"/>
            <a:ext cx="3503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RF Front End and LO generation of the MU Receiver </a:t>
            </a:r>
            <a:endParaRPr lang="en-US" sz="1100" i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699425-11EF-4457-B871-29043896C7E5}"/>
              </a:ext>
            </a:extLst>
          </p:cNvPr>
          <p:cNvSpPr txBox="1"/>
          <p:nvPr/>
        </p:nvSpPr>
        <p:spPr>
          <a:xfrm>
            <a:off x="7527069" y="6473491"/>
            <a:ext cx="3503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RF Front End and LO generation of the LP Receiver </a:t>
            </a:r>
            <a:endParaRPr lang="en-US" sz="1100" i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C01118F-A4F7-49E2-9F10-CA33E51747C9}"/>
              </a:ext>
            </a:extLst>
          </p:cNvPr>
          <p:cNvSpPr txBox="1"/>
          <p:nvPr/>
        </p:nvSpPr>
        <p:spPr>
          <a:xfrm>
            <a:off x="4806870" y="581365"/>
            <a:ext cx="6980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M1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Transistor provides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voltage-to-current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conversion (it can be seen as an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LNA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)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4F8AF8E-2D6B-41F6-8D33-778E7A38F4DE}"/>
              </a:ext>
            </a:extLst>
          </p:cNvPr>
          <p:cNvSpPr txBox="1"/>
          <p:nvPr/>
        </p:nvSpPr>
        <p:spPr>
          <a:xfrm>
            <a:off x="4806870" y="1289251"/>
            <a:ext cx="6980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Two-stage differential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ring oscillator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to generate quadrature LO signals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847670A-8306-4CEB-9DC7-2154E6D01043}"/>
              </a:ext>
            </a:extLst>
          </p:cNvPr>
          <p:cNvSpPr txBox="1"/>
          <p:nvPr/>
        </p:nvSpPr>
        <p:spPr>
          <a:xfrm>
            <a:off x="159234" y="4095650"/>
            <a:ext cx="698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Active Mixer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has a single LO input</a:t>
            </a: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ACBA0E95-A8D5-4947-9CE2-E4DB37D3C4B5}"/>
              </a:ext>
            </a:extLst>
          </p:cNvPr>
          <p:cNvSpPr txBox="1"/>
          <p:nvPr/>
        </p:nvSpPr>
        <p:spPr>
          <a:xfrm>
            <a:off x="159234" y="4532738"/>
            <a:ext cx="698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The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Local Oscillator (LO)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consists of three inverters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5C85169F-FD60-4F26-B35A-DD42610CC781}"/>
              </a:ext>
            </a:extLst>
          </p:cNvPr>
          <p:cNvSpPr txBox="1"/>
          <p:nvPr/>
        </p:nvSpPr>
        <p:spPr>
          <a:xfrm>
            <a:off x="159234" y="4969352"/>
            <a:ext cx="6980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The three generated phases are then combined in an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edge combiner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in order to triple the output frequency</a:t>
            </a:r>
          </a:p>
        </p:txBody>
      </p:sp>
      <p:sp>
        <p:nvSpPr>
          <p:cNvPr id="17" name="Οβάλ 16">
            <a:extLst>
              <a:ext uri="{FF2B5EF4-FFF2-40B4-BE49-F238E27FC236}">
                <a16:creationId xmlns:a16="http://schemas.microsoft.com/office/drawing/2014/main" id="{7CCA5842-F19C-4DF0-8DB6-A7B1D730C710}"/>
              </a:ext>
            </a:extLst>
          </p:cNvPr>
          <p:cNvSpPr/>
          <p:nvPr/>
        </p:nvSpPr>
        <p:spPr>
          <a:xfrm>
            <a:off x="1404054" y="2065681"/>
            <a:ext cx="658921" cy="626770"/>
          </a:xfrm>
          <a:prstGeom prst="ellipse">
            <a:avLst/>
          </a:prstGeom>
          <a:noFill/>
          <a:ln w="28575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8F510-F344-4E6C-82DD-0CBE64DB8CDB}"/>
              </a:ext>
            </a:extLst>
          </p:cNvPr>
          <p:cNvSpPr txBox="1"/>
          <p:nvPr/>
        </p:nvSpPr>
        <p:spPr>
          <a:xfrm>
            <a:off x="11737731" y="6488271"/>
            <a:ext cx="486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11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7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8" grpId="0"/>
      <p:bldP spid="20" grpId="0"/>
      <p:bldP spid="21" grpId="0"/>
      <p:bldP spid="22" grpId="0"/>
      <p:bldP spid="23" grpId="0"/>
      <p:bldP spid="24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1E244F-6C94-4B51-904E-06152DF661BC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IFA (Intermediate Frequency Amplifier)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49231-CE3F-499E-878B-C93C26C0980A}"/>
              </a:ext>
            </a:extLst>
          </p:cNvPr>
          <p:cNvSpPr txBox="1"/>
          <p:nvPr/>
        </p:nvSpPr>
        <p:spPr>
          <a:xfrm>
            <a:off x="8964386" y="37846"/>
            <a:ext cx="319081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 4-GHz</a:t>
            </a:r>
            <a:r>
              <a:rPr lang="el-GR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Low Power, Multi-User Approximate Zero-IF FM-UWB Transceiver for IoT</a:t>
            </a: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5EF4B64D-1D75-42CC-8B5D-23BFC32989D8}"/>
              </a:ext>
            </a:extLst>
          </p:cNvPr>
          <p:cNvCxnSpPr>
            <a:cxnSpLocks/>
          </p:cNvCxnSpPr>
          <p:nvPr/>
        </p:nvCxnSpPr>
        <p:spPr>
          <a:xfrm>
            <a:off x="8964386" y="444215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56688E06-B155-4266-8E11-12913B6AA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7" y="638020"/>
            <a:ext cx="2562583" cy="3334215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E28894BE-0D6C-4BDB-BDFA-E32CAD54254B}"/>
              </a:ext>
            </a:extLst>
          </p:cNvPr>
          <p:cNvSpPr txBox="1"/>
          <p:nvPr/>
        </p:nvSpPr>
        <p:spPr>
          <a:xfrm>
            <a:off x="2925414" y="575021"/>
            <a:ext cx="6980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Both receivers have an IFA,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 three stage Amplifier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(each stage is implemented as a feedback Cherry-Hooper Amplifier)</a:t>
            </a: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AA0809DD-11FF-428D-BEA6-0DF6720F5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859" y="1447757"/>
            <a:ext cx="4115374" cy="50489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54C43E-EE12-4B7C-AA71-B0A98FF15141}"/>
              </a:ext>
            </a:extLst>
          </p:cNvPr>
          <p:cNvSpPr txBox="1"/>
          <p:nvPr/>
        </p:nvSpPr>
        <p:spPr>
          <a:xfrm>
            <a:off x="175847" y="3972234"/>
            <a:ext cx="3503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IF Three Stage Amplifier</a:t>
            </a:r>
            <a:endParaRPr lang="en-US" sz="1100" i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ECDDE-1EC5-4B5B-8EDF-AB9804240B92}"/>
              </a:ext>
            </a:extLst>
          </p:cNvPr>
          <p:cNvSpPr txBox="1"/>
          <p:nvPr/>
        </p:nvSpPr>
        <p:spPr>
          <a:xfrm>
            <a:off x="7527069" y="6488271"/>
            <a:ext cx="3503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IFA Gain Characteristic &amp; Noise Figure</a:t>
            </a:r>
            <a:endParaRPr lang="en-US" sz="1100" i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BE970A61-AD6F-49D5-A3D2-836411D4720E}"/>
              </a:ext>
            </a:extLst>
          </p:cNvPr>
          <p:cNvSpPr txBox="1"/>
          <p:nvPr/>
        </p:nvSpPr>
        <p:spPr>
          <a:xfrm>
            <a:off x="175847" y="4532491"/>
            <a:ext cx="735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The capacitor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C1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provides the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high-pass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part of the characteristic </a:t>
            </a:r>
          </a:p>
        </p:txBody>
      </p:sp>
      <p:sp>
        <p:nvSpPr>
          <p:cNvPr id="14" name="Οβάλ 13">
            <a:extLst>
              <a:ext uri="{FF2B5EF4-FFF2-40B4-BE49-F238E27FC236}">
                <a16:creationId xmlns:a16="http://schemas.microsoft.com/office/drawing/2014/main" id="{5879567D-E76B-456E-90EE-82B9007E0420}"/>
              </a:ext>
            </a:extLst>
          </p:cNvPr>
          <p:cNvSpPr/>
          <p:nvPr/>
        </p:nvSpPr>
        <p:spPr>
          <a:xfrm>
            <a:off x="1182029" y="2802230"/>
            <a:ext cx="570587" cy="626770"/>
          </a:xfrm>
          <a:prstGeom prst="ellipse">
            <a:avLst/>
          </a:prstGeom>
          <a:noFill/>
          <a:ln w="28575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F43398-C542-44F4-8DEB-5BD51BA9A0D4}"/>
              </a:ext>
            </a:extLst>
          </p:cNvPr>
          <p:cNvSpPr txBox="1"/>
          <p:nvPr/>
        </p:nvSpPr>
        <p:spPr>
          <a:xfrm>
            <a:off x="11737731" y="6488271"/>
            <a:ext cx="486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12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4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2" grpId="0"/>
      <p:bldP spid="15" grpId="0"/>
      <p:bldP spid="16" grpId="0"/>
      <p:bldP spid="13" grpId="0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AAC7C136-DA28-4701-AF29-BB88E2CE9EDD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6C10580A-6609-456D-A76E-2CA92A4F456B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8DD0C-CA85-4747-AB3E-72548C166DFC}"/>
              </a:ext>
            </a:extLst>
          </p:cNvPr>
          <p:cNvSpPr txBox="1"/>
          <p:nvPr/>
        </p:nvSpPr>
        <p:spPr>
          <a:xfrm>
            <a:off x="8964386" y="37846"/>
            <a:ext cx="319081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 4-GHz</a:t>
            </a:r>
            <a:r>
              <a:rPr lang="el-GR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Low Power, Multi-User Approximate Zero-IF FM-UWB Transceiver for IoT</a:t>
            </a: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150DFCB8-EC80-4F12-977A-D1746C58151E}"/>
              </a:ext>
            </a:extLst>
          </p:cNvPr>
          <p:cNvCxnSpPr>
            <a:cxnSpLocks/>
          </p:cNvCxnSpPr>
          <p:nvPr/>
        </p:nvCxnSpPr>
        <p:spPr>
          <a:xfrm>
            <a:off x="8964386" y="444215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90B52B-B329-4339-B592-F0D9C04623AC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FM Demodulator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A138472F-14E6-491B-A77D-209E7879C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7" y="699566"/>
            <a:ext cx="2534004" cy="3238952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4158812D-0D8F-4062-BE62-536B659F3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855" y="2463510"/>
            <a:ext cx="3734321" cy="30770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54730A-33B3-49EB-B56E-66AC8B7B70AB}"/>
              </a:ext>
            </a:extLst>
          </p:cNvPr>
          <p:cNvSpPr txBox="1"/>
          <p:nvPr/>
        </p:nvSpPr>
        <p:spPr>
          <a:xfrm>
            <a:off x="175847" y="3938518"/>
            <a:ext cx="3503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FM Demodulator of LP Receiver</a:t>
            </a:r>
            <a:endParaRPr lang="en-US" sz="1100" i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38E5E8-77F1-4407-8621-6C75CC3297F1}"/>
              </a:ext>
            </a:extLst>
          </p:cNvPr>
          <p:cNvSpPr txBox="1"/>
          <p:nvPr/>
        </p:nvSpPr>
        <p:spPr>
          <a:xfrm>
            <a:off x="7929855" y="5540089"/>
            <a:ext cx="3503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FM Demodulator of MU Receiver</a:t>
            </a:r>
            <a:endParaRPr lang="en-US" sz="1100" i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7ACEABF7-7BC2-4348-AD12-34A894D66FC7}"/>
              </a:ext>
            </a:extLst>
          </p:cNvPr>
          <p:cNvSpPr txBox="1"/>
          <p:nvPr/>
        </p:nvSpPr>
        <p:spPr>
          <a:xfrm>
            <a:off x="2903486" y="699566"/>
            <a:ext cx="3875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Standard double balanced mixer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C1900AE9-520B-402B-A492-AABEB5DAB38C}"/>
              </a:ext>
            </a:extLst>
          </p:cNvPr>
          <p:cNvSpPr txBox="1"/>
          <p:nvPr/>
        </p:nvSpPr>
        <p:spPr>
          <a:xfrm>
            <a:off x="2903486" y="1099676"/>
            <a:ext cx="8760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The signal is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mixed with itself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and the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level shifters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adjust the DC value of the input signal for the two inputs of the mixer 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B3C58DC1-306C-4912-8DF8-523B429F7E9E}"/>
              </a:ext>
            </a:extLst>
          </p:cNvPr>
          <p:cNvSpPr txBox="1"/>
          <p:nvPr/>
        </p:nvSpPr>
        <p:spPr>
          <a:xfrm>
            <a:off x="505672" y="4410662"/>
            <a:ext cx="7247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 similar circuit is used for the MU Receiver, except that here we have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two mixers 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D1E08D4-D5CB-4BE6-9F25-8D6E3E253EDE}"/>
              </a:ext>
            </a:extLst>
          </p:cNvPr>
          <p:cNvSpPr txBox="1"/>
          <p:nvPr/>
        </p:nvSpPr>
        <p:spPr>
          <a:xfrm>
            <a:off x="505672" y="5707282"/>
            <a:ext cx="7247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Load of both demodulators is less than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20</a:t>
            </a:r>
            <a:r>
              <a:rPr lang="el-GR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μ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A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(usually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3mA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E6595F-8125-4724-8578-2FE8335F06D2}"/>
              </a:ext>
            </a:extLst>
          </p:cNvPr>
          <p:cNvSpPr txBox="1"/>
          <p:nvPr/>
        </p:nvSpPr>
        <p:spPr>
          <a:xfrm>
            <a:off x="11737731" y="6488271"/>
            <a:ext cx="486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13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28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3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1E244F-6C94-4B51-904E-06152DF661BC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N-Path 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49231-CE3F-499E-878B-C93C26C0980A}"/>
              </a:ext>
            </a:extLst>
          </p:cNvPr>
          <p:cNvSpPr txBox="1"/>
          <p:nvPr/>
        </p:nvSpPr>
        <p:spPr>
          <a:xfrm>
            <a:off x="8964386" y="37846"/>
            <a:ext cx="319081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 4-GHz</a:t>
            </a:r>
            <a:r>
              <a:rPr lang="el-GR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Low Power, Multi-User Approximate Zero-IF FM-UWB Transceiver for IoT</a:t>
            </a: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5EF4B64D-1D75-42CC-8B5D-23BFC32989D8}"/>
              </a:ext>
            </a:extLst>
          </p:cNvPr>
          <p:cNvCxnSpPr>
            <a:cxnSpLocks/>
          </p:cNvCxnSpPr>
          <p:nvPr/>
        </p:nvCxnSpPr>
        <p:spPr>
          <a:xfrm>
            <a:off x="8964386" y="444215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30A3439E-A554-40D3-83D4-084E49662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7" y="699566"/>
            <a:ext cx="4631158" cy="3263377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852A8DC8-948F-4B92-A80A-107BC3A32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" y="699566"/>
            <a:ext cx="4835768" cy="31981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433012-CE5D-4A1B-82D2-7DC4B9FE6B1A}"/>
              </a:ext>
            </a:extLst>
          </p:cNvPr>
          <p:cNvSpPr txBox="1"/>
          <p:nvPr/>
        </p:nvSpPr>
        <p:spPr>
          <a:xfrm>
            <a:off x="112589" y="3897679"/>
            <a:ext cx="3503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FM-UWB Transceiver Block Diagram</a:t>
            </a:r>
            <a:endParaRPr lang="en-US" sz="1100" i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DB39C-C441-4C3B-B54A-85D19406A41D}"/>
              </a:ext>
            </a:extLst>
          </p:cNvPr>
          <p:cNvSpPr txBox="1"/>
          <p:nvPr/>
        </p:nvSpPr>
        <p:spPr>
          <a:xfrm>
            <a:off x="196209" y="3984806"/>
            <a:ext cx="3503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N-Path Filter Circuit Schematic</a:t>
            </a:r>
            <a:endParaRPr lang="en-US" sz="1100" i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3" name="Οβάλ 12">
            <a:extLst>
              <a:ext uri="{FF2B5EF4-FFF2-40B4-BE49-F238E27FC236}">
                <a16:creationId xmlns:a16="http://schemas.microsoft.com/office/drawing/2014/main" id="{1AB9DBB6-63E7-42C9-99B8-B853DBF63954}"/>
              </a:ext>
            </a:extLst>
          </p:cNvPr>
          <p:cNvSpPr/>
          <p:nvPr/>
        </p:nvSpPr>
        <p:spPr>
          <a:xfrm>
            <a:off x="3534140" y="1193325"/>
            <a:ext cx="892242" cy="626770"/>
          </a:xfrm>
          <a:prstGeom prst="ellipse">
            <a:avLst/>
          </a:prstGeom>
          <a:noFill/>
          <a:ln w="28575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1C2DD942-6F6C-41FB-B862-4D80274A7294}"/>
              </a:ext>
            </a:extLst>
          </p:cNvPr>
          <p:cNvSpPr txBox="1"/>
          <p:nvPr/>
        </p:nvSpPr>
        <p:spPr>
          <a:xfrm>
            <a:off x="5011615" y="901583"/>
            <a:ext cx="6618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MU Receiver supports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up to 4 channels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717534E9-F721-4332-997D-C50976493307}"/>
              </a:ext>
            </a:extLst>
          </p:cNvPr>
          <p:cNvSpPr txBox="1"/>
          <p:nvPr/>
        </p:nvSpPr>
        <p:spPr>
          <a:xfrm>
            <a:off x="5011615" y="1274762"/>
            <a:ext cx="6618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Unwanted channels must be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filtered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before demodulation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F2583C54-D49E-479F-A021-8DAFD9C6D0D8}"/>
              </a:ext>
            </a:extLst>
          </p:cNvPr>
          <p:cNvSpPr txBox="1"/>
          <p:nvPr/>
        </p:nvSpPr>
        <p:spPr>
          <a:xfrm>
            <a:off x="5011615" y="1847996"/>
            <a:ext cx="6618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N-Path Filters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are good candidates, because of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wide tuning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and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no additional off-chip components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657890-CD62-4BCA-8488-86E93018127A}"/>
              </a:ext>
            </a:extLst>
          </p:cNvPr>
          <p:cNvSpPr txBox="1"/>
          <p:nvPr/>
        </p:nvSpPr>
        <p:spPr>
          <a:xfrm>
            <a:off x="11737731" y="6488271"/>
            <a:ext cx="486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14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348B1FED-5D85-4EE3-AAFE-DE087E3B41F8}"/>
              </a:ext>
            </a:extLst>
          </p:cNvPr>
          <p:cNvSpPr txBox="1"/>
          <p:nvPr/>
        </p:nvSpPr>
        <p:spPr>
          <a:xfrm>
            <a:off x="5021796" y="2555882"/>
            <a:ext cx="6618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Low Pass Filter -&gt; Bandpass Filter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D5EC6E31-AE4E-45C2-9B78-5B57939E4FF4}"/>
              </a:ext>
            </a:extLst>
          </p:cNvPr>
          <p:cNvSpPr txBox="1"/>
          <p:nvPr/>
        </p:nvSpPr>
        <p:spPr>
          <a:xfrm>
            <a:off x="5031977" y="3001493"/>
            <a:ext cx="6618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4</a:t>
            </a:r>
            <a:r>
              <a:rPr lang="en-US" sz="2000" baseline="30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th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Order Type-1 </a:t>
            </a:r>
            <a:r>
              <a:rPr lang="en-US" sz="2000" dirty="0" err="1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Chebychev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Filter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2AB927F-91E0-4957-8E2C-3CDA09374960}"/>
              </a:ext>
            </a:extLst>
          </p:cNvPr>
          <p:cNvSpPr txBox="1"/>
          <p:nvPr/>
        </p:nvSpPr>
        <p:spPr>
          <a:xfrm>
            <a:off x="5052339" y="3403565"/>
            <a:ext cx="6618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Two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biquadratic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10">
                <a:extLst>
                  <a:ext uri="{FF2B5EF4-FFF2-40B4-BE49-F238E27FC236}">
                    <a16:creationId xmlns:a16="http://schemas.microsoft.com/office/drawing/2014/main" id="{62AD789B-C220-4EC2-93CB-EC042802E48C}"/>
                  </a:ext>
                </a:extLst>
              </p:cNvPr>
              <p:cNvSpPr txBox="1"/>
              <p:nvPr/>
            </p:nvSpPr>
            <p:spPr>
              <a:xfrm>
                <a:off x="5052338" y="3854194"/>
                <a:ext cx="6618133" cy="529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Jura" panose="02000303000000000000" pitchFamily="2" charset="0"/>
                    <a:ea typeface="Jura" panose="02000303000000000000" pitchFamily="2" charset="0"/>
                  </a:rPr>
                  <a:t>Each has the following transfer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Jura" panose="02000303000000000000" pitchFamily="2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Jura" panose="02000303000000000000" pitchFamily="2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Jura" panose="02000303000000000000" pitchFamily="2" charset="0"/>
                          </a:rPr>
                          <m:t>𝑆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Jura" panose="02000303000000000000" pitchFamily="2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bg1"/>
                  </a:solidFill>
                  <a:latin typeface="Jura" panose="02000303000000000000" pitchFamily="2" charset="0"/>
                  <a:ea typeface="Jura" panose="02000303000000000000" pitchFamily="2" charset="0"/>
                </a:endParaRPr>
              </a:p>
            </p:txBody>
          </p:sp>
        </mc:Choice>
        <mc:Fallback xmlns="">
          <p:sp>
            <p:nvSpPr>
              <p:cNvPr id="21" name="TextBox 10">
                <a:extLst>
                  <a:ext uri="{FF2B5EF4-FFF2-40B4-BE49-F238E27FC236}">
                    <a16:creationId xmlns:a16="http://schemas.microsoft.com/office/drawing/2014/main" id="{62AD789B-C220-4EC2-93CB-EC042802E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338" y="3854194"/>
                <a:ext cx="6618133" cy="529376"/>
              </a:xfrm>
              <a:prstGeom prst="rect">
                <a:avLst/>
              </a:prstGeom>
              <a:blipFill>
                <a:blip r:embed="rId5"/>
                <a:stretch>
                  <a:fillRect l="-829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10">
                <a:extLst>
                  <a:ext uri="{FF2B5EF4-FFF2-40B4-BE49-F238E27FC236}">
                    <a16:creationId xmlns:a16="http://schemas.microsoft.com/office/drawing/2014/main" id="{8ADAF822-A24A-4085-BF0E-3081D7D26998}"/>
                  </a:ext>
                </a:extLst>
              </p:cNvPr>
              <p:cNvSpPr txBox="1"/>
              <p:nvPr/>
            </p:nvSpPr>
            <p:spPr>
              <a:xfrm>
                <a:off x="5052337" y="4471231"/>
                <a:ext cx="6823846" cy="582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Jura" panose="02000303000000000000" pitchFamily="2" charset="0"/>
                    <a:ea typeface="Jura" panose="02000303000000000000" pitchFamily="2" charset="0"/>
                  </a:rPr>
                  <a:t>	b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chemeClr val="bg1"/>
                  </a:solidFill>
                  <a:latin typeface="Jura" panose="02000303000000000000" pitchFamily="2" charset="0"/>
                  <a:ea typeface="Jura" panose="02000303000000000000" pitchFamily="2" charset="0"/>
                </a:endParaRPr>
              </a:p>
            </p:txBody>
          </p:sp>
        </mc:Choice>
        <mc:Fallback xmlns="">
          <p:sp>
            <p:nvSpPr>
              <p:cNvPr id="22" name="TextBox 10">
                <a:extLst>
                  <a:ext uri="{FF2B5EF4-FFF2-40B4-BE49-F238E27FC236}">
                    <a16:creationId xmlns:a16="http://schemas.microsoft.com/office/drawing/2014/main" id="{8ADAF822-A24A-4085-BF0E-3081D7D26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337" y="4471231"/>
                <a:ext cx="6823846" cy="582275"/>
              </a:xfrm>
              <a:prstGeom prst="rect">
                <a:avLst/>
              </a:prstGeom>
              <a:blipFill>
                <a:blip r:embed="rId6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3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1" grpId="0"/>
      <p:bldP spid="11" grpId="1"/>
      <p:bldP spid="12" grpId="0"/>
      <p:bldP spid="13" grpId="0" animBg="1"/>
      <p:bldP spid="13" grpId="1" animBg="1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AAC7C136-DA28-4701-AF29-BB88E2CE9EDD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6C10580A-6609-456D-A76E-2CA92A4F456B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8DD0C-CA85-4747-AB3E-72548C166DFC}"/>
              </a:ext>
            </a:extLst>
          </p:cNvPr>
          <p:cNvSpPr txBox="1"/>
          <p:nvPr/>
        </p:nvSpPr>
        <p:spPr>
          <a:xfrm>
            <a:off x="8964386" y="37846"/>
            <a:ext cx="319081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 4-GHz</a:t>
            </a:r>
            <a:r>
              <a:rPr lang="el-GR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Low Power, Multi-User Approximate Zero-IF FM-UWB Transceiver for IoT</a:t>
            </a: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150DFCB8-EC80-4F12-977A-D1746C58151E}"/>
              </a:ext>
            </a:extLst>
          </p:cNvPr>
          <p:cNvCxnSpPr>
            <a:cxnSpLocks/>
          </p:cNvCxnSpPr>
          <p:nvPr/>
        </p:nvCxnSpPr>
        <p:spPr>
          <a:xfrm>
            <a:off x="8964386" y="444215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90B52B-B329-4339-B592-F0D9C04623AC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Measurement Results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8D19899B-0612-43D5-AB94-5599A39C1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8" y="699566"/>
            <a:ext cx="2303584" cy="2004485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EC5D9A1E-42D1-4658-9F35-668F13DAC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7" y="3104161"/>
            <a:ext cx="3640015" cy="2152785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3197D1E2-9E23-4B53-89E1-B247D9F8A450}"/>
              </a:ext>
            </a:extLst>
          </p:cNvPr>
          <p:cNvSpPr txBox="1"/>
          <p:nvPr/>
        </p:nvSpPr>
        <p:spPr>
          <a:xfrm>
            <a:off x="2585450" y="699566"/>
            <a:ext cx="3875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Die Size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is 2.25mm x 2.25mm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315EF04A-FC00-4DF8-A03B-ECE91986B47D}"/>
              </a:ext>
            </a:extLst>
          </p:cNvPr>
          <p:cNvSpPr txBox="1"/>
          <p:nvPr/>
        </p:nvSpPr>
        <p:spPr>
          <a:xfrm>
            <a:off x="2585450" y="1099676"/>
            <a:ext cx="4975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The transceiver occupies roughly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one-third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of the die area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A5D1C89E-388D-43FE-ACBA-A1A209F9E8BD}"/>
              </a:ext>
            </a:extLst>
          </p:cNvPr>
          <p:cNvSpPr txBox="1"/>
          <p:nvPr/>
        </p:nvSpPr>
        <p:spPr>
          <a:xfrm>
            <a:off x="3955902" y="3050760"/>
            <a:ext cx="451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Transmit mode -&gt;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S11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close to -8dBm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AA14291A-F300-448C-B9EB-C3787E29CEE4}"/>
              </a:ext>
            </a:extLst>
          </p:cNvPr>
          <p:cNvSpPr txBox="1"/>
          <p:nvPr/>
        </p:nvSpPr>
        <p:spPr>
          <a:xfrm>
            <a:off x="3955902" y="3394720"/>
            <a:ext cx="4518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Receive mode -&gt;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S11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less than -10dBm (from 3.6G Hz to 4.8 GHz)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66517A-C6D5-4718-A38D-0CC295C5174C}"/>
              </a:ext>
            </a:extLst>
          </p:cNvPr>
          <p:cNvSpPr txBox="1"/>
          <p:nvPr/>
        </p:nvSpPr>
        <p:spPr>
          <a:xfrm>
            <a:off x="175845" y="2704051"/>
            <a:ext cx="3503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Die Photograph</a:t>
            </a:r>
            <a:endParaRPr lang="en-US" sz="1100" i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DCECA9-BD55-4472-987F-15E6FABCFDF9}"/>
              </a:ext>
            </a:extLst>
          </p:cNvPr>
          <p:cNvSpPr txBox="1"/>
          <p:nvPr/>
        </p:nvSpPr>
        <p:spPr>
          <a:xfrm>
            <a:off x="175846" y="5256946"/>
            <a:ext cx="3503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S11 parameter measurement</a:t>
            </a:r>
            <a:endParaRPr lang="en-US" sz="1100" i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1E6232-CE6C-4588-A99F-BF515201B168}"/>
              </a:ext>
            </a:extLst>
          </p:cNvPr>
          <p:cNvSpPr txBox="1"/>
          <p:nvPr/>
        </p:nvSpPr>
        <p:spPr>
          <a:xfrm>
            <a:off x="11737731" y="6488271"/>
            <a:ext cx="486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15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7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49231-CE3F-499E-878B-C93C26C0980A}"/>
              </a:ext>
            </a:extLst>
          </p:cNvPr>
          <p:cNvSpPr txBox="1"/>
          <p:nvPr/>
        </p:nvSpPr>
        <p:spPr>
          <a:xfrm>
            <a:off x="8964386" y="37846"/>
            <a:ext cx="319081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 4-GHz</a:t>
            </a:r>
            <a:r>
              <a:rPr lang="el-GR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Low Power, Multi-User Approximate Zero-IF FM-UWB Transceiver for IoT</a:t>
            </a: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5EF4B64D-1D75-42CC-8B5D-23BFC32989D8}"/>
              </a:ext>
            </a:extLst>
          </p:cNvPr>
          <p:cNvCxnSpPr>
            <a:cxnSpLocks/>
          </p:cNvCxnSpPr>
          <p:nvPr/>
        </p:nvCxnSpPr>
        <p:spPr>
          <a:xfrm>
            <a:off x="8964386" y="444215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F29D47B1-A4F3-4544-BBE4-F2605420D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7" y="699566"/>
            <a:ext cx="3518135" cy="22289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63B296-844C-4543-879C-518574E6D335}"/>
              </a:ext>
            </a:extLst>
          </p:cNvPr>
          <p:cNvSpPr txBox="1"/>
          <p:nvPr/>
        </p:nvSpPr>
        <p:spPr>
          <a:xfrm>
            <a:off x="175847" y="2928495"/>
            <a:ext cx="3503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Output Power &amp; Efficiency of the Power Amplifier</a:t>
            </a:r>
            <a:endParaRPr lang="en-US" sz="1100" i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E87E37DF-EAD0-41AA-8620-F0C743F46BB4}"/>
              </a:ext>
            </a:extLst>
          </p:cNvPr>
          <p:cNvSpPr txBox="1"/>
          <p:nvPr/>
        </p:nvSpPr>
        <p:spPr>
          <a:xfrm>
            <a:off x="3842811" y="699566"/>
            <a:ext cx="5784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Output Power is slightly less than simulated 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0DE5255-A9CA-4CF5-90DA-3D7AB6AFB1AC}"/>
              </a:ext>
            </a:extLst>
          </p:cNvPr>
          <p:cNvSpPr txBox="1"/>
          <p:nvPr/>
        </p:nvSpPr>
        <p:spPr>
          <a:xfrm>
            <a:off x="3842810" y="1094452"/>
            <a:ext cx="7173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As a result, the efficiency also drops to peak value of about 21%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96C8C6E8-FA52-4F94-863A-FD8A95F6FF84}"/>
              </a:ext>
            </a:extLst>
          </p:cNvPr>
          <p:cNvSpPr txBox="1"/>
          <p:nvPr/>
        </p:nvSpPr>
        <p:spPr>
          <a:xfrm>
            <a:off x="3842810" y="1866364"/>
            <a:ext cx="717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The achieved transmitter efficiency (output power / total power consumption) of 12.4% is better than any state-of-the-art.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B777F4-F2E3-4C1B-9FF5-05F17A3E139E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Measurement Results</a:t>
            </a:r>
          </a:p>
        </p:txBody>
      </p:sp>
      <p:pic>
        <p:nvPicPr>
          <p:cNvPr id="4" name="Εικόνα 3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8FF1AC50-39D9-4471-BACB-954E57A23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7" y="3338351"/>
            <a:ext cx="5336808" cy="28544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91922F-8599-4AEF-BC5A-7EBF0CCD9F43}"/>
              </a:ext>
            </a:extLst>
          </p:cNvPr>
          <p:cNvSpPr txBox="1"/>
          <p:nvPr/>
        </p:nvSpPr>
        <p:spPr>
          <a:xfrm>
            <a:off x="175846" y="6158434"/>
            <a:ext cx="3503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Comparison with State-of-the-art</a:t>
            </a:r>
            <a:endParaRPr lang="en-US" sz="1100" i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0BB1418E-73AB-46FD-AE73-450683B98B14}"/>
              </a:ext>
            </a:extLst>
          </p:cNvPr>
          <p:cNvSpPr txBox="1"/>
          <p:nvPr/>
        </p:nvSpPr>
        <p:spPr>
          <a:xfrm>
            <a:off x="5512656" y="3326439"/>
            <a:ext cx="6358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[9] &amp; [10] occupy less die area but require external components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E7B39A1B-B136-4EE4-B836-2765FA829624}"/>
              </a:ext>
            </a:extLst>
          </p:cNvPr>
          <p:cNvSpPr txBox="1"/>
          <p:nvPr/>
        </p:nvSpPr>
        <p:spPr>
          <a:xfrm>
            <a:off x="5512655" y="4006017"/>
            <a:ext cx="5824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[34] achieves good FM-AM linearity and can support multiple users but these features are not implemented in the chip itself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44DB93-8B4D-4488-82E6-9116044130B7}"/>
              </a:ext>
            </a:extLst>
          </p:cNvPr>
          <p:cNvSpPr txBox="1"/>
          <p:nvPr/>
        </p:nvSpPr>
        <p:spPr>
          <a:xfrm>
            <a:off x="11737731" y="6488271"/>
            <a:ext cx="486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16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45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C16162-B90E-4CB7-9B25-21090EFAF9EB}"/>
              </a:ext>
            </a:extLst>
          </p:cNvPr>
          <p:cNvCxnSpPr/>
          <p:nvPr/>
        </p:nvCxnSpPr>
        <p:spPr>
          <a:xfrm>
            <a:off x="0" y="3429000"/>
            <a:ext cx="1925053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Hexagon 5">
            <a:extLst>
              <a:ext uri="{FF2B5EF4-FFF2-40B4-BE49-F238E27FC236}">
                <a16:creationId xmlns:a16="http://schemas.microsoft.com/office/drawing/2014/main" id="{28076B0D-F2A9-49DC-A6CC-800127BCDB8D}"/>
              </a:ext>
            </a:extLst>
          </p:cNvPr>
          <p:cNvSpPr/>
          <p:nvPr/>
        </p:nvSpPr>
        <p:spPr>
          <a:xfrm>
            <a:off x="1783173" y="3208434"/>
            <a:ext cx="484286" cy="441132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93A87-5CB2-4F40-999E-3CA5B0A964FF}"/>
              </a:ext>
            </a:extLst>
          </p:cNvPr>
          <p:cNvSpPr txBox="1"/>
          <p:nvPr/>
        </p:nvSpPr>
        <p:spPr>
          <a:xfrm>
            <a:off x="420274" y="2562103"/>
            <a:ext cx="321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err="1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ΙοΤ</a:t>
            </a: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-WSN Basic Principles/ History/Wireless Technologies</a:t>
            </a:r>
            <a:r>
              <a:rPr lang="el-GR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E9BD62-DB03-4355-A254-B5C2995373B0}"/>
              </a:ext>
            </a:extLst>
          </p:cNvPr>
          <p:cNvCxnSpPr/>
          <p:nvPr/>
        </p:nvCxnSpPr>
        <p:spPr>
          <a:xfrm>
            <a:off x="2267459" y="3429000"/>
            <a:ext cx="1925053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Hexagon 7">
            <a:extLst>
              <a:ext uri="{FF2B5EF4-FFF2-40B4-BE49-F238E27FC236}">
                <a16:creationId xmlns:a16="http://schemas.microsoft.com/office/drawing/2014/main" id="{8F8F0F88-305D-4882-B935-53048482C6D7}"/>
              </a:ext>
            </a:extLst>
          </p:cNvPr>
          <p:cNvSpPr/>
          <p:nvPr/>
        </p:nvSpPr>
        <p:spPr>
          <a:xfrm>
            <a:off x="4024683" y="3208434"/>
            <a:ext cx="484286" cy="441132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907E5-A46F-45A5-8553-1093B19C4008}"/>
              </a:ext>
            </a:extLst>
          </p:cNvPr>
          <p:cNvSpPr txBox="1"/>
          <p:nvPr/>
        </p:nvSpPr>
        <p:spPr>
          <a:xfrm>
            <a:off x="2547503" y="3678593"/>
            <a:ext cx="3438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 4-GHz</a:t>
            </a:r>
            <a:r>
              <a:rPr lang="el-GR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Low Power, Multi-User Approximate Zero-IF FM-UWB Transceiver for IoT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67806C-1C89-4214-B941-A2948ED9EBA7}"/>
              </a:ext>
            </a:extLst>
          </p:cNvPr>
          <p:cNvCxnSpPr>
            <a:cxnSpLocks/>
            <a:stCxn id="8" idx="0"/>
          </p:cNvCxnSpPr>
          <p:nvPr/>
        </p:nvCxnSpPr>
        <p:spPr>
          <a:xfrm>
            <a:off x="4508969" y="3429000"/>
            <a:ext cx="1951002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Hexagon 13">
            <a:extLst>
              <a:ext uri="{FF2B5EF4-FFF2-40B4-BE49-F238E27FC236}">
                <a16:creationId xmlns:a16="http://schemas.microsoft.com/office/drawing/2014/main" id="{907839C5-BBD8-45E9-BA06-0D3EF1257B03}"/>
              </a:ext>
            </a:extLst>
          </p:cNvPr>
          <p:cNvSpPr/>
          <p:nvPr/>
        </p:nvSpPr>
        <p:spPr>
          <a:xfrm>
            <a:off x="6226373" y="3208434"/>
            <a:ext cx="484286" cy="441132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EB0EED-F97E-4484-9EB7-D4221AE96313}"/>
              </a:ext>
            </a:extLst>
          </p:cNvPr>
          <p:cNvSpPr txBox="1"/>
          <p:nvPr/>
        </p:nvSpPr>
        <p:spPr>
          <a:xfrm>
            <a:off x="4829284" y="2287098"/>
            <a:ext cx="3278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Low-Power 2.4GHz ZigBee Transceiver with Inductor-less RF Front-end for IoT applications </a:t>
            </a:r>
            <a:endParaRPr lang="en-US" dirty="0">
              <a:solidFill>
                <a:schemeClr val="bg1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9D6B4AE7-AC52-4290-BE6C-EAF0B595B44C}"/>
              </a:ext>
            </a:extLst>
          </p:cNvPr>
          <p:cNvCxnSpPr>
            <a:cxnSpLocks/>
            <a:stCxn id="14" idx="0"/>
          </p:cNvCxnSpPr>
          <p:nvPr/>
        </p:nvCxnSpPr>
        <p:spPr>
          <a:xfrm>
            <a:off x="6710659" y="3429000"/>
            <a:ext cx="2016771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Hexagon 13">
            <a:extLst>
              <a:ext uri="{FF2B5EF4-FFF2-40B4-BE49-F238E27FC236}">
                <a16:creationId xmlns:a16="http://schemas.microsoft.com/office/drawing/2014/main" id="{C335AED3-B64F-4783-A415-5D67EEEA7FE7}"/>
              </a:ext>
            </a:extLst>
          </p:cNvPr>
          <p:cNvSpPr/>
          <p:nvPr/>
        </p:nvSpPr>
        <p:spPr>
          <a:xfrm>
            <a:off x="8393569" y="3208434"/>
            <a:ext cx="484286" cy="441132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162307E8-6113-48F9-B7B2-3F179A370636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0EC7C451-3B45-4278-BC19-DDDFAECC2049}"/>
              </a:ext>
            </a:extLst>
          </p:cNvPr>
          <p:cNvSpPr/>
          <p:nvPr/>
        </p:nvSpPr>
        <p:spPr>
          <a:xfrm>
            <a:off x="9069836" y="981476"/>
            <a:ext cx="3122164" cy="5861956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532C1B-ABB1-4F20-9DC4-DDD54374379C}"/>
              </a:ext>
            </a:extLst>
          </p:cNvPr>
          <p:cNvSpPr txBox="1"/>
          <p:nvPr/>
        </p:nvSpPr>
        <p:spPr>
          <a:xfrm>
            <a:off x="7476659" y="3678593"/>
            <a:ext cx="2318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Implementing IoT/WSN based smart Saskatchewan Healthcare System</a:t>
            </a:r>
            <a:endParaRPr lang="en-US" dirty="0">
              <a:solidFill>
                <a:schemeClr val="bg1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60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8" grpId="0" animBg="1"/>
      <p:bldP spid="11" grpId="0"/>
      <p:bldP spid="14" grpId="0" animBg="1"/>
      <p:bldP spid="15" grpId="0"/>
      <p:bldP spid="17" grpId="0" animBg="1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162307E8-6113-48F9-B7B2-3F179A370636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0EC7C451-3B45-4278-BC19-DDDFAECC2049}"/>
              </a:ext>
            </a:extLst>
          </p:cNvPr>
          <p:cNvSpPr/>
          <p:nvPr/>
        </p:nvSpPr>
        <p:spPr>
          <a:xfrm>
            <a:off x="9069836" y="981476"/>
            <a:ext cx="3122164" cy="5861956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4DDE15C8-7DE2-42FB-BFA4-04380C2D2DF0}"/>
              </a:ext>
            </a:extLst>
          </p:cNvPr>
          <p:cNvCxnSpPr/>
          <p:nvPr/>
        </p:nvCxnSpPr>
        <p:spPr>
          <a:xfrm>
            <a:off x="0" y="3429000"/>
            <a:ext cx="1925053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Hexagon 5">
            <a:extLst>
              <a:ext uri="{FF2B5EF4-FFF2-40B4-BE49-F238E27FC236}">
                <a16:creationId xmlns:a16="http://schemas.microsoft.com/office/drawing/2014/main" id="{08964A11-D5C3-4449-AD3D-2A5473B037C6}"/>
              </a:ext>
            </a:extLst>
          </p:cNvPr>
          <p:cNvSpPr/>
          <p:nvPr/>
        </p:nvSpPr>
        <p:spPr>
          <a:xfrm>
            <a:off x="1783173" y="3208434"/>
            <a:ext cx="484286" cy="441132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26" name="Straight Connector 6">
            <a:extLst>
              <a:ext uri="{FF2B5EF4-FFF2-40B4-BE49-F238E27FC236}">
                <a16:creationId xmlns:a16="http://schemas.microsoft.com/office/drawing/2014/main" id="{5A0F2D59-A86D-4D6D-91B0-89E91AFCA4EC}"/>
              </a:ext>
            </a:extLst>
          </p:cNvPr>
          <p:cNvCxnSpPr/>
          <p:nvPr/>
        </p:nvCxnSpPr>
        <p:spPr>
          <a:xfrm>
            <a:off x="2267459" y="3429000"/>
            <a:ext cx="1925053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Hexagon 7">
            <a:extLst>
              <a:ext uri="{FF2B5EF4-FFF2-40B4-BE49-F238E27FC236}">
                <a16:creationId xmlns:a16="http://schemas.microsoft.com/office/drawing/2014/main" id="{63460B2F-C26A-46FC-AEB5-76424BEEAB58}"/>
              </a:ext>
            </a:extLst>
          </p:cNvPr>
          <p:cNvSpPr/>
          <p:nvPr/>
        </p:nvSpPr>
        <p:spPr>
          <a:xfrm>
            <a:off x="4024683" y="3208434"/>
            <a:ext cx="484286" cy="441132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29" name="Straight Connector 11">
            <a:extLst>
              <a:ext uri="{FF2B5EF4-FFF2-40B4-BE49-F238E27FC236}">
                <a16:creationId xmlns:a16="http://schemas.microsoft.com/office/drawing/2014/main" id="{66341A25-B358-4FA3-BC59-DE867148A3FE}"/>
              </a:ext>
            </a:extLst>
          </p:cNvPr>
          <p:cNvCxnSpPr>
            <a:cxnSpLocks/>
            <a:stCxn id="27" idx="0"/>
          </p:cNvCxnSpPr>
          <p:nvPr/>
        </p:nvCxnSpPr>
        <p:spPr>
          <a:xfrm>
            <a:off x="4508969" y="3429000"/>
            <a:ext cx="1951002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Hexagon 13">
            <a:extLst>
              <a:ext uri="{FF2B5EF4-FFF2-40B4-BE49-F238E27FC236}">
                <a16:creationId xmlns:a16="http://schemas.microsoft.com/office/drawing/2014/main" id="{2D043E37-755E-4239-97D4-7D3237390EC6}"/>
              </a:ext>
            </a:extLst>
          </p:cNvPr>
          <p:cNvSpPr/>
          <p:nvPr/>
        </p:nvSpPr>
        <p:spPr>
          <a:xfrm>
            <a:off x="6226373" y="3208434"/>
            <a:ext cx="484286" cy="441132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07F90F-A2E8-4B33-A131-20374A5349EC}"/>
              </a:ext>
            </a:extLst>
          </p:cNvPr>
          <p:cNvSpPr txBox="1"/>
          <p:nvPr/>
        </p:nvSpPr>
        <p:spPr>
          <a:xfrm>
            <a:off x="2547503" y="3678593"/>
            <a:ext cx="3438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 4-GHz</a:t>
            </a:r>
            <a:r>
              <a:rPr lang="el-GR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Low Power, Multi-User Approximate Zero-IF FM-UWB Transceiver for IoT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2DB225-56A7-4151-88DE-17962484A764}"/>
              </a:ext>
            </a:extLst>
          </p:cNvPr>
          <p:cNvSpPr txBox="1"/>
          <p:nvPr/>
        </p:nvSpPr>
        <p:spPr>
          <a:xfrm>
            <a:off x="4829284" y="2279085"/>
            <a:ext cx="3278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Low-Power 2.4GHz ZigBee Transceiver with Inductor-less RF Front-end for IoT applications </a:t>
            </a:r>
            <a:endParaRPr lang="en-US" dirty="0">
              <a:solidFill>
                <a:schemeClr val="bg1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9054D-1FEF-46DC-9094-685F74ABD4C3}"/>
              </a:ext>
            </a:extLst>
          </p:cNvPr>
          <p:cNvSpPr txBox="1"/>
          <p:nvPr/>
        </p:nvSpPr>
        <p:spPr>
          <a:xfrm>
            <a:off x="420274" y="2562103"/>
            <a:ext cx="321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err="1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ΙοΤ</a:t>
            </a: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-WSN Basic Principles/ History/Wireless Technologies</a:t>
            </a:r>
            <a:r>
              <a:rPr lang="el-GR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4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AAC7C136-DA28-4701-AF29-BB88E2CE9EDD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6C10580A-6609-456D-A76E-2CA92A4F456B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1E4DE-B0F5-45E0-B917-BF569341B71E}"/>
              </a:ext>
            </a:extLst>
          </p:cNvPr>
          <p:cNvSpPr txBox="1"/>
          <p:nvPr/>
        </p:nvSpPr>
        <p:spPr>
          <a:xfrm>
            <a:off x="8964386" y="37846"/>
            <a:ext cx="31908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/>
                <a:ea typeface="Jura" panose="02000303000000000000" pitchFamily="2" charset="0"/>
              </a:rPr>
              <a:t>Transceivers for Wireless Sensor Networks (WSN) &amp; IoT</a:t>
            </a:r>
            <a:endParaRPr lang="en-US" sz="16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17" name="Ευθεία γραμμή σύνδεσης 16">
            <a:extLst>
              <a:ext uri="{FF2B5EF4-FFF2-40B4-BE49-F238E27FC236}">
                <a16:creationId xmlns:a16="http://schemas.microsoft.com/office/drawing/2014/main" id="{1EADE4E1-24EC-4C8E-A22A-B20A0F053A0A}"/>
              </a:ext>
            </a:extLst>
          </p:cNvPr>
          <p:cNvCxnSpPr>
            <a:cxnSpLocks/>
          </p:cNvCxnSpPr>
          <p:nvPr/>
        </p:nvCxnSpPr>
        <p:spPr>
          <a:xfrm>
            <a:off x="8958541" y="264520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17A68C-7F61-4D78-A876-19CA1DD7CEBA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2.4GHz ZigBee </a:t>
            </a:r>
            <a:r>
              <a:rPr lang="en-US" sz="2400" b="1" dirty="0" err="1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Tranceiver</a:t>
            </a:r>
            <a:endParaRPr lang="en-US" sz="2400" b="1" dirty="0">
              <a:solidFill>
                <a:schemeClr val="bg1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2475E-FF55-482F-8FCE-E3A76DE03F07}"/>
              </a:ext>
            </a:extLst>
          </p:cNvPr>
          <p:cNvSpPr txBox="1"/>
          <p:nvPr/>
        </p:nvSpPr>
        <p:spPr>
          <a:xfrm>
            <a:off x="11703715" y="6443321"/>
            <a:ext cx="55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18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4B3872A0-520D-4F83-95FB-5E9D4FBE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94" y="981475"/>
            <a:ext cx="6468378" cy="4115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8127AE-C47B-404A-BDD9-126098FEFA4B}"/>
              </a:ext>
            </a:extLst>
          </p:cNvPr>
          <p:cNvSpPr txBox="1"/>
          <p:nvPr/>
        </p:nvSpPr>
        <p:spPr>
          <a:xfrm>
            <a:off x="581762" y="5264458"/>
            <a:ext cx="6342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Architecture of the proposed ZigBee Transceiver 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7400CF-B234-4501-82EA-4584F1C79D9F}"/>
              </a:ext>
            </a:extLst>
          </p:cNvPr>
          <p:cNvSpPr txBox="1"/>
          <p:nvPr/>
        </p:nvSpPr>
        <p:spPr>
          <a:xfrm>
            <a:off x="7288567" y="843379"/>
            <a:ext cx="4415148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ZigBee Technology -&gt; </a:t>
            </a:r>
            <a:r>
              <a:rPr lang="en-US" dirty="0">
                <a:solidFill>
                  <a:schemeClr val="bg1"/>
                </a:solidFill>
              </a:rPr>
              <a:t>one of the best candidates for the wireless sensor network and Internet of Things (IoT)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the inductor’s size doesn’t scale with the CMOS process, which consumes large chip area and dedicated thick-metal layers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=&gt;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eliminating inductors from the RF front-end, while maintaining low-noise, high-linearity, and high efficiency transmission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Consists of a sliding FS with low-frequency running VCO and self-mixing LO generation, which achieves low power consumption and avoids frequency pulling from the transmitting PA.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 The proposed transceiver is implemented in an 180nm CMOS and tested by cooperating with the digital baseband.  </a:t>
            </a:r>
            <a:endParaRPr lang="el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13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050FD2-FB83-45BD-9677-43BAF5BB8F0A}"/>
              </a:ext>
            </a:extLst>
          </p:cNvPr>
          <p:cNvSpPr txBox="1"/>
          <p:nvPr/>
        </p:nvSpPr>
        <p:spPr>
          <a:xfrm>
            <a:off x="11709647" y="6457890"/>
            <a:ext cx="65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19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D3030E-3731-474B-8A28-CBDAB58C6EC0}"/>
              </a:ext>
            </a:extLst>
          </p:cNvPr>
          <p:cNvSpPr txBox="1"/>
          <p:nvPr/>
        </p:nvSpPr>
        <p:spPr>
          <a:xfrm>
            <a:off x="8964386" y="37846"/>
            <a:ext cx="31908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/>
                <a:ea typeface="Jura" panose="02000303000000000000" pitchFamily="2" charset="0"/>
              </a:rPr>
              <a:t>Transceivers for Wireless Sensor Networks (WSN) &amp; IoT</a:t>
            </a:r>
            <a:endParaRPr lang="en-US" sz="16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46" name="Ευθεία γραμμή σύνδεσης 45">
            <a:extLst>
              <a:ext uri="{FF2B5EF4-FFF2-40B4-BE49-F238E27FC236}">
                <a16:creationId xmlns:a16="http://schemas.microsoft.com/office/drawing/2014/main" id="{E9588A0F-7572-4CDC-9E60-5BF85CAB16C6}"/>
              </a:ext>
            </a:extLst>
          </p:cNvPr>
          <p:cNvCxnSpPr>
            <a:cxnSpLocks/>
          </p:cNvCxnSpPr>
          <p:nvPr/>
        </p:nvCxnSpPr>
        <p:spPr>
          <a:xfrm>
            <a:off x="8958541" y="264520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41E244F-6C94-4B51-904E-06152DF661BC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Inductor-less LNA </a:t>
            </a:r>
            <a:endParaRPr lang="en-US" sz="2400" b="1" dirty="0">
              <a:solidFill>
                <a:schemeClr val="bg1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73735F82-AE43-429A-B0AF-ABDF3C055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44" y="770757"/>
            <a:ext cx="4858428" cy="3553321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FAFD7383-A514-4860-81D3-AF496C9C9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977" y="1489019"/>
            <a:ext cx="4772691" cy="23530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C1A161-2C44-4B6E-80AA-EEFC1080130E}"/>
              </a:ext>
            </a:extLst>
          </p:cNvPr>
          <p:cNvSpPr txBox="1"/>
          <p:nvPr/>
        </p:nvSpPr>
        <p:spPr>
          <a:xfrm>
            <a:off x="1539064" y="4431140"/>
            <a:ext cx="980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Schematics of the traditional and the proposed CG-CS LNA, as well as the simulated NF, S11 and gain. 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09718-DF31-42B8-AC1A-63DB62CD5101}"/>
              </a:ext>
            </a:extLst>
          </p:cNvPr>
          <p:cNvSpPr txBox="1"/>
          <p:nvPr/>
        </p:nvSpPr>
        <p:spPr>
          <a:xfrm>
            <a:off x="297134" y="5267420"/>
            <a:ext cx="10919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Simulation results show that the LNA achieves 2.3dB noise figure, 19.5dB voltage gain while dissipating 1.8mA current at 2.4GHz frequency band. </a:t>
            </a:r>
            <a:endParaRPr lang="el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01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AAC7C136-DA28-4701-AF29-BB88E2CE9EDD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6C10580A-6609-456D-A76E-2CA92A4F456B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1E4DE-B0F5-45E0-B917-BF569341B71E}"/>
              </a:ext>
            </a:extLst>
          </p:cNvPr>
          <p:cNvSpPr txBox="1"/>
          <p:nvPr/>
        </p:nvSpPr>
        <p:spPr>
          <a:xfrm>
            <a:off x="8964386" y="37846"/>
            <a:ext cx="31908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/>
                <a:ea typeface="Jura" panose="02000303000000000000" pitchFamily="2" charset="0"/>
              </a:rPr>
              <a:t>Transceivers for Wireless Sensor Networks (WSN) &amp; IoT</a:t>
            </a:r>
            <a:endParaRPr lang="en-US" sz="16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17" name="Ευθεία γραμμή σύνδεσης 16">
            <a:extLst>
              <a:ext uri="{FF2B5EF4-FFF2-40B4-BE49-F238E27FC236}">
                <a16:creationId xmlns:a16="http://schemas.microsoft.com/office/drawing/2014/main" id="{1EADE4E1-24EC-4C8E-A22A-B20A0F053A0A}"/>
              </a:ext>
            </a:extLst>
          </p:cNvPr>
          <p:cNvCxnSpPr>
            <a:cxnSpLocks/>
          </p:cNvCxnSpPr>
          <p:nvPr/>
        </p:nvCxnSpPr>
        <p:spPr>
          <a:xfrm>
            <a:off x="8958541" y="264520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17A68C-7F61-4D78-A876-19CA1DD7CEBA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Inductor-less Power Amplifier</a:t>
            </a:r>
            <a:endParaRPr lang="en-US" sz="2400" b="1" dirty="0">
              <a:solidFill>
                <a:schemeClr val="bg1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2475E-FF55-482F-8FCE-E3A76DE03F07}"/>
              </a:ext>
            </a:extLst>
          </p:cNvPr>
          <p:cNvSpPr txBox="1"/>
          <p:nvPr/>
        </p:nvSpPr>
        <p:spPr>
          <a:xfrm>
            <a:off x="11745157" y="6454250"/>
            <a:ext cx="523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20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3116D455-4432-4501-9623-6906973C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86" y="1128617"/>
            <a:ext cx="5315927" cy="4074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43435A-2C35-4BFB-BB72-6900D4984F9A}"/>
              </a:ext>
            </a:extLst>
          </p:cNvPr>
          <p:cNvSpPr txBox="1"/>
          <p:nvPr/>
        </p:nvSpPr>
        <p:spPr>
          <a:xfrm>
            <a:off x="505624" y="5347993"/>
            <a:ext cx="537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Two-stage inductor-less PA with power control.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BD6E20-D454-4137-BBCD-890914D99340}"/>
              </a:ext>
            </a:extLst>
          </p:cNvPr>
          <p:cNvSpPr txBox="1"/>
          <p:nvPr/>
        </p:nvSpPr>
        <p:spPr>
          <a:xfrm>
            <a:off x="6791417" y="2043017"/>
            <a:ext cx="4838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two-stage topology is adopted, in which the pre-driver features 200uA-4mA (20x) tuning range, while the PA stage has 1-8mA (8x) tuning range. The overall PA output power range covers from - 30dBm to +8dBm, which is break down into the two stages. </a:t>
            </a:r>
            <a:endParaRPr lang="el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76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050FD2-FB83-45BD-9677-43BAF5BB8F0A}"/>
              </a:ext>
            </a:extLst>
          </p:cNvPr>
          <p:cNvSpPr txBox="1"/>
          <p:nvPr/>
        </p:nvSpPr>
        <p:spPr>
          <a:xfrm>
            <a:off x="11732016" y="6457890"/>
            <a:ext cx="488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21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D3030E-3731-474B-8A28-CBDAB58C6EC0}"/>
              </a:ext>
            </a:extLst>
          </p:cNvPr>
          <p:cNvSpPr txBox="1"/>
          <p:nvPr/>
        </p:nvSpPr>
        <p:spPr>
          <a:xfrm>
            <a:off x="8964386" y="37846"/>
            <a:ext cx="31908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/>
                <a:ea typeface="Jura" panose="02000303000000000000" pitchFamily="2" charset="0"/>
              </a:rPr>
              <a:t>Transceivers for Wireless Sensor Networks (WSN) &amp; IoT</a:t>
            </a:r>
            <a:endParaRPr lang="en-US" sz="16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46" name="Ευθεία γραμμή σύνδεσης 45">
            <a:extLst>
              <a:ext uri="{FF2B5EF4-FFF2-40B4-BE49-F238E27FC236}">
                <a16:creationId xmlns:a16="http://schemas.microsoft.com/office/drawing/2014/main" id="{E9588A0F-7572-4CDC-9E60-5BF85CAB16C6}"/>
              </a:ext>
            </a:extLst>
          </p:cNvPr>
          <p:cNvCxnSpPr>
            <a:cxnSpLocks/>
          </p:cNvCxnSpPr>
          <p:nvPr/>
        </p:nvCxnSpPr>
        <p:spPr>
          <a:xfrm>
            <a:off x="8958541" y="264520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41E244F-6C94-4B51-904E-06152DF661BC}"/>
              </a:ext>
            </a:extLst>
          </p:cNvPr>
          <p:cNvSpPr txBox="1"/>
          <p:nvPr/>
        </p:nvSpPr>
        <p:spPr>
          <a:xfrm>
            <a:off x="175847" y="60930"/>
            <a:ext cx="6553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Frequency Synthesizer with 2/3LO frequency VCO</a:t>
            </a:r>
            <a:endParaRPr lang="en-US" sz="2400" b="1" dirty="0">
              <a:solidFill>
                <a:schemeClr val="bg1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BBC58900-7CE6-4443-A90E-0D5FB51B6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7" y="1210915"/>
            <a:ext cx="5167342" cy="3810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E7DE47-2FE5-4EBA-9750-73ABCA9A26D2}"/>
              </a:ext>
            </a:extLst>
          </p:cNvPr>
          <p:cNvSpPr txBox="1"/>
          <p:nvPr/>
        </p:nvSpPr>
        <p:spPr>
          <a:xfrm>
            <a:off x="338787" y="5066061"/>
            <a:ext cx="477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Frequency Synthesizer simplified block diagram. 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2BE882-4DF6-4690-A28D-440F056AE211}"/>
              </a:ext>
            </a:extLst>
          </p:cNvPr>
          <p:cNvSpPr txBox="1"/>
          <p:nvPr/>
        </p:nvSpPr>
        <p:spPr>
          <a:xfrm>
            <a:off x="6285513" y="1633486"/>
            <a:ext cx="54465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The FS generates low phase noise local oscillator (LO) signals for the RX down-conversion and the TX </a:t>
            </a:r>
            <a:r>
              <a:rPr lang="en-US" dirty="0" err="1">
                <a:solidFill>
                  <a:schemeClr val="bg1"/>
                </a:solidFill>
              </a:rPr>
              <a:t>upconversion</a:t>
            </a:r>
            <a:r>
              <a:rPr lang="en-US" dirty="0">
                <a:solidFill>
                  <a:schemeClr val="bg1"/>
                </a:solidFill>
              </a:rPr>
              <a:t>, covering a 2.4~2.5GHz frequency range. </a:t>
            </a:r>
            <a:endParaRPr lang="el-G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There are two design issues in the FS, respectively the frequency pulling by the large PA output and the power consumption. </a:t>
            </a:r>
            <a:endParaRPr lang="el-G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 VCO -&gt; oscillate at a different frequency than the PA output </a:t>
            </a:r>
          </a:p>
        </p:txBody>
      </p:sp>
    </p:spTree>
    <p:extLst>
      <p:ext uri="{BB962C8B-B14F-4D97-AF65-F5344CB8AC3E}">
        <p14:creationId xmlns:p14="http://schemas.microsoft.com/office/powerpoint/2010/main" val="305984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AAC7C136-DA28-4701-AF29-BB88E2CE9EDD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6C10580A-6609-456D-A76E-2CA92A4F456B}"/>
              </a:ext>
            </a:extLst>
          </p:cNvPr>
          <p:cNvSpPr/>
          <p:nvPr/>
        </p:nvSpPr>
        <p:spPr>
          <a:xfrm>
            <a:off x="9906000" y="6225123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1E4DE-B0F5-45E0-B917-BF569341B71E}"/>
              </a:ext>
            </a:extLst>
          </p:cNvPr>
          <p:cNvSpPr txBox="1"/>
          <p:nvPr/>
        </p:nvSpPr>
        <p:spPr>
          <a:xfrm>
            <a:off x="8964386" y="37846"/>
            <a:ext cx="31908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/>
                <a:ea typeface="Jura" panose="02000303000000000000" pitchFamily="2" charset="0"/>
              </a:rPr>
              <a:t>Transceivers for Wireless Sensor Networks (WSN) &amp; IoT</a:t>
            </a:r>
            <a:endParaRPr lang="en-US" sz="16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17" name="Ευθεία γραμμή σύνδεσης 16">
            <a:extLst>
              <a:ext uri="{FF2B5EF4-FFF2-40B4-BE49-F238E27FC236}">
                <a16:creationId xmlns:a16="http://schemas.microsoft.com/office/drawing/2014/main" id="{1EADE4E1-24EC-4C8E-A22A-B20A0F053A0A}"/>
              </a:ext>
            </a:extLst>
          </p:cNvPr>
          <p:cNvCxnSpPr>
            <a:cxnSpLocks/>
          </p:cNvCxnSpPr>
          <p:nvPr/>
        </p:nvCxnSpPr>
        <p:spPr>
          <a:xfrm>
            <a:off x="8958541" y="264520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E62475E-FF55-482F-8FCE-E3A76DE03F07}"/>
              </a:ext>
            </a:extLst>
          </p:cNvPr>
          <p:cNvSpPr txBox="1"/>
          <p:nvPr/>
        </p:nvSpPr>
        <p:spPr>
          <a:xfrm>
            <a:off x="11687627" y="6457890"/>
            <a:ext cx="532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AEF3C-77A8-4AD4-A296-11A18893DBC7}"/>
              </a:ext>
            </a:extLst>
          </p:cNvPr>
          <p:cNvSpPr txBox="1"/>
          <p:nvPr/>
        </p:nvSpPr>
        <p:spPr>
          <a:xfrm>
            <a:off x="292737" y="146960"/>
            <a:ext cx="3675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Measurement Results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8397FCE7-828F-42C7-860B-A06776E34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56" y="981472"/>
            <a:ext cx="3781978" cy="4126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C85B6-9823-4FCD-A849-E54E0857B96C}"/>
              </a:ext>
            </a:extLst>
          </p:cNvPr>
          <p:cNvSpPr txBox="1"/>
          <p:nvPr/>
        </p:nvSpPr>
        <p:spPr>
          <a:xfrm>
            <a:off x="736756" y="5296427"/>
            <a:ext cx="390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Die-photo of the ZigBee transceiver. </a:t>
            </a:r>
            <a:endParaRPr lang="el-GR" dirty="0">
              <a:solidFill>
                <a:schemeClr val="bg1"/>
              </a:solidFill>
            </a:endParaRPr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765305A2-349A-45CC-A03E-CAE9F5A3E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528" y="1282206"/>
            <a:ext cx="5245822" cy="3644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CFCAFC-7EE8-4F74-B563-16BFA83564BD}"/>
              </a:ext>
            </a:extLst>
          </p:cNvPr>
          <p:cNvSpPr txBox="1"/>
          <p:nvPr/>
        </p:nvSpPr>
        <p:spPr>
          <a:xfrm>
            <a:off x="5789560" y="5111761"/>
            <a:ext cx="476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impedance matching of the RF front-end.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EA0989-FBCD-45B7-B7E7-A5420813E4F9}"/>
              </a:ext>
            </a:extLst>
          </p:cNvPr>
          <p:cNvSpPr txBox="1"/>
          <p:nvPr/>
        </p:nvSpPr>
        <p:spPr>
          <a:xfrm>
            <a:off x="5602528" y="612140"/>
            <a:ext cx="317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Input Matching </a:t>
            </a:r>
            <a:endParaRPr lang="el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93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050FD2-FB83-45BD-9677-43BAF5BB8F0A}"/>
              </a:ext>
            </a:extLst>
          </p:cNvPr>
          <p:cNvSpPr txBox="1"/>
          <p:nvPr/>
        </p:nvSpPr>
        <p:spPr>
          <a:xfrm>
            <a:off x="11754035" y="6443321"/>
            <a:ext cx="514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23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D3030E-3731-474B-8A28-CBDAB58C6EC0}"/>
              </a:ext>
            </a:extLst>
          </p:cNvPr>
          <p:cNvSpPr txBox="1"/>
          <p:nvPr/>
        </p:nvSpPr>
        <p:spPr>
          <a:xfrm>
            <a:off x="8964386" y="37846"/>
            <a:ext cx="31908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/>
                <a:ea typeface="Jura" panose="02000303000000000000" pitchFamily="2" charset="0"/>
              </a:rPr>
              <a:t>Transceivers for Wireless Sensor Networks (WSN) &amp; IoT</a:t>
            </a:r>
            <a:endParaRPr lang="en-US" sz="16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46" name="Ευθεία γραμμή σύνδεσης 45">
            <a:extLst>
              <a:ext uri="{FF2B5EF4-FFF2-40B4-BE49-F238E27FC236}">
                <a16:creationId xmlns:a16="http://schemas.microsoft.com/office/drawing/2014/main" id="{E9588A0F-7572-4CDC-9E60-5BF85CAB16C6}"/>
              </a:ext>
            </a:extLst>
          </p:cNvPr>
          <p:cNvCxnSpPr>
            <a:cxnSpLocks/>
          </p:cNvCxnSpPr>
          <p:nvPr/>
        </p:nvCxnSpPr>
        <p:spPr>
          <a:xfrm>
            <a:off x="8958541" y="264520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41E244F-6C94-4B51-904E-06152DF661BC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Measurement Results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C8B656CA-FE84-4EC8-98B1-FAED9BD4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1" y="1410974"/>
            <a:ext cx="5042442" cy="3285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6026E2-A07E-41EC-8A9A-6162BB5D4B16}"/>
              </a:ext>
            </a:extLst>
          </p:cNvPr>
          <p:cNvSpPr txBox="1"/>
          <p:nvPr/>
        </p:nvSpPr>
        <p:spPr>
          <a:xfrm>
            <a:off x="265221" y="4847208"/>
            <a:ext cx="487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Reconstructed analog output of the receiver.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72BC3-0783-4858-B239-A408B1339B7E}"/>
              </a:ext>
            </a:extLst>
          </p:cNvPr>
          <p:cNvSpPr txBox="1"/>
          <p:nvPr/>
        </p:nvSpPr>
        <p:spPr>
          <a:xfrm>
            <a:off x="175847" y="835467"/>
            <a:ext cx="2656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RX Sensitivity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F59A0-A567-47F8-A27D-EC2CF4B6B223}"/>
              </a:ext>
            </a:extLst>
          </p:cNvPr>
          <p:cNvSpPr txBox="1"/>
          <p:nvPr/>
        </p:nvSpPr>
        <p:spPr>
          <a:xfrm>
            <a:off x="5818559" y="835467"/>
            <a:ext cx="343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Frequency Synthesizer</a:t>
            </a:r>
            <a:endParaRPr lang="el-GR" dirty="0">
              <a:solidFill>
                <a:schemeClr val="bg1"/>
              </a:solidFill>
            </a:endParaRPr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12A9C1FB-8E91-4C34-A500-AD46CFC04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59" y="1398607"/>
            <a:ext cx="5847721" cy="33098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1D9D0D-6312-401A-AF5E-2888F7641C0B}"/>
              </a:ext>
            </a:extLst>
          </p:cNvPr>
          <p:cNvSpPr txBox="1"/>
          <p:nvPr/>
        </p:nvSpPr>
        <p:spPr>
          <a:xfrm>
            <a:off x="6095999" y="4847208"/>
            <a:ext cx="476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Measured synthesizer phase noise at 2.44GHz. 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7902FA-BFA4-4A81-A019-A5CF9D111709}"/>
              </a:ext>
            </a:extLst>
          </p:cNvPr>
          <p:cNvSpPr txBox="1"/>
          <p:nvPr/>
        </p:nvSpPr>
        <p:spPr>
          <a:xfrm>
            <a:off x="825623" y="5655076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NF=Pin-10logBW-SNRout+174 </a:t>
            </a:r>
            <a:endParaRPr lang="el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6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AAC7C136-DA28-4701-AF29-BB88E2CE9EDD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6C10580A-6609-456D-A76E-2CA92A4F456B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1E4DE-B0F5-45E0-B917-BF569341B71E}"/>
              </a:ext>
            </a:extLst>
          </p:cNvPr>
          <p:cNvSpPr txBox="1"/>
          <p:nvPr/>
        </p:nvSpPr>
        <p:spPr>
          <a:xfrm>
            <a:off x="8964386" y="37846"/>
            <a:ext cx="31908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/>
                <a:ea typeface="Jura" panose="02000303000000000000" pitchFamily="2" charset="0"/>
              </a:rPr>
              <a:t>Transceivers for Wireless Sensor Networks (WSN) &amp; IoT</a:t>
            </a:r>
            <a:endParaRPr lang="en-US" sz="16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17" name="Ευθεία γραμμή σύνδεσης 16">
            <a:extLst>
              <a:ext uri="{FF2B5EF4-FFF2-40B4-BE49-F238E27FC236}">
                <a16:creationId xmlns:a16="http://schemas.microsoft.com/office/drawing/2014/main" id="{1EADE4E1-24EC-4C8E-A22A-B20A0F053A0A}"/>
              </a:ext>
            </a:extLst>
          </p:cNvPr>
          <p:cNvCxnSpPr>
            <a:cxnSpLocks/>
          </p:cNvCxnSpPr>
          <p:nvPr/>
        </p:nvCxnSpPr>
        <p:spPr>
          <a:xfrm>
            <a:off x="8958541" y="264520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17A68C-7F61-4D78-A876-19CA1DD7CEBA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Measurement Results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2475E-FF55-482F-8FCE-E3A76DE03F07}"/>
              </a:ext>
            </a:extLst>
          </p:cNvPr>
          <p:cNvSpPr txBox="1"/>
          <p:nvPr/>
        </p:nvSpPr>
        <p:spPr>
          <a:xfrm>
            <a:off x="11691891" y="6488271"/>
            <a:ext cx="532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24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3D17591F-DA3C-409B-87F4-E7DDE96C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02" y="1427706"/>
            <a:ext cx="6308335" cy="46319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8CECD2-0F8C-4A32-AE32-400897B62A66}"/>
              </a:ext>
            </a:extLst>
          </p:cNvPr>
          <p:cNvSpPr txBox="1"/>
          <p:nvPr/>
        </p:nvSpPr>
        <p:spPr>
          <a:xfrm>
            <a:off x="936869" y="6176583"/>
            <a:ext cx="549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Measured TX output spectrum, constellation and EVM.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1C9AC-9274-418B-989B-B01BFA47529C}"/>
              </a:ext>
            </a:extLst>
          </p:cNvPr>
          <p:cNvSpPr txBox="1"/>
          <p:nvPr/>
        </p:nvSpPr>
        <p:spPr>
          <a:xfrm>
            <a:off x="438694" y="968826"/>
            <a:ext cx="377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TX Transmission 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E8F0CD-752B-4AA2-BAFB-109A0018D266}"/>
              </a:ext>
            </a:extLst>
          </p:cNvPr>
          <p:cNvSpPr txBox="1"/>
          <p:nvPr/>
        </p:nvSpPr>
        <p:spPr>
          <a:xfrm>
            <a:off x="7466121" y="2503503"/>
            <a:ext cx="3639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l-GR" dirty="0">
                <a:solidFill>
                  <a:schemeClr val="bg1"/>
                </a:solidFill>
              </a:rPr>
              <a:t>Τ</a:t>
            </a:r>
            <a:r>
              <a:rPr lang="en-US" dirty="0">
                <a:solidFill>
                  <a:schemeClr val="bg1"/>
                </a:solidFill>
              </a:rPr>
              <a:t>he measured OQPSK output power, constellation diagram and EVM.</a:t>
            </a:r>
            <a:endParaRPr lang="el-G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 The TX’s EVM is measured at 4%, while outputting 7.6dBm power.</a:t>
            </a:r>
            <a:endParaRPr lang="el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91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162307E8-6113-48F9-B7B2-3F179A370636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0EC7C451-3B45-4278-BC19-DDDFAECC2049}"/>
              </a:ext>
            </a:extLst>
          </p:cNvPr>
          <p:cNvSpPr/>
          <p:nvPr/>
        </p:nvSpPr>
        <p:spPr>
          <a:xfrm>
            <a:off x="9069836" y="981476"/>
            <a:ext cx="3122164" cy="5861956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4">
            <a:extLst>
              <a:ext uri="{FF2B5EF4-FFF2-40B4-BE49-F238E27FC236}">
                <a16:creationId xmlns:a16="http://schemas.microsoft.com/office/drawing/2014/main" id="{BDD4291D-D554-4D87-95D1-FCCAB2E116D1}"/>
              </a:ext>
            </a:extLst>
          </p:cNvPr>
          <p:cNvCxnSpPr/>
          <p:nvPr/>
        </p:nvCxnSpPr>
        <p:spPr>
          <a:xfrm>
            <a:off x="0" y="3429000"/>
            <a:ext cx="1925053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Hexagon 5">
            <a:extLst>
              <a:ext uri="{FF2B5EF4-FFF2-40B4-BE49-F238E27FC236}">
                <a16:creationId xmlns:a16="http://schemas.microsoft.com/office/drawing/2014/main" id="{30E4295A-A07E-4E01-9F6D-82FFD96B398C}"/>
              </a:ext>
            </a:extLst>
          </p:cNvPr>
          <p:cNvSpPr/>
          <p:nvPr/>
        </p:nvSpPr>
        <p:spPr>
          <a:xfrm>
            <a:off x="1783173" y="3208434"/>
            <a:ext cx="484286" cy="441132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24" name="Straight Connector 6">
            <a:extLst>
              <a:ext uri="{FF2B5EF4-FFF2-40B4-BE49-F238E27FC236}">
                <a16:creationId xmlns:a16="http://schemas.microsoft.com/office/drawing/2014/main" id="{1ACA7213-F94C-40FC-B183-4BC63495E0FD}"/>
              </a:ext>
            </a:extLst>
          </p:cNvPr>
          <p:cNvCxnSpPr/>
          <p:nvPr/>
        </p:nvCxnSpPr>
        <p:spPr>
          <a:xfrm>
            <a:off x="2267459" y="3429000"/>
            <a:ext cx="1925053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Hexagon 7">
            <a:extLst>
              <a:ext uri="{FF2B5EF4-FFF2-40B4-BE49-F238E27FC236}">
                <a16:creationId xmlns:a16="http://schemas.microsoft.com/office/drawing/2014/main" id="{C93FF9DF-1C46-413E-9B2A-849883D86D3A}"/>
              </a:ext>
            </a:extLst>
          </p:cNvPr>
          <p:cNvSpPr/>
          <p:nvPr/>
        </p:nvSpPr>
        <p:spPr>
          <a:xfrm>
            <a:off x="4024683" y="3208434"/>
            <a:ext cx="484286" cy="441132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27" name="Straight Connector 11">
            <a:extLst>
              <a:ext uri="{FF2B5EF4-FFF2-40B4-BE49-F238E27FC236}">
                <a16:creationId xmlns:a16="http://schemas.microsoft.com/office/drawing/2014/main" id="{82BD2D1E-7277-4AD6-BEDD-4E82F798CDD2}"/>
              </a:ext>
            </a:extLst>
          </p:cNvPr>
          <p:cNvCxnSpPr>
            <a:cxnSpLocks/>
            <a:stCxn id="25" idx="0"/>
          </p:cNvCxnSpPr>
          <p:nvPr/>
        </p:nvCxnSpPr>
        <p:spPr>
          <a:xfrm>
            <a:off x="4508969" y="3429000"/>
            <a:ext cx="1951002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Hexagon 13">
            <a:extLst>
              <a:ext uri="{FF2B5EF4-FFF2-40B4-BE49-F238E27FC236}">
                <a16:creationId xmlns:a16="http://schemas.microsoft.com/office/drawing/2014/main" id="{671BEC5F-C0A2-4D58-AD58-33CBA5C73012}"/>
              </a:ext>
            </a:extLst>
          </p:cNvPr>
          <p:cNvSpPr/>
          <p:nvPr/>
        </p:nvSpPr>
        <p:spPr>
          <a:xfrm>
            <a:off x="6226373" y="3208434"/>
            <a:ext cx="484286" cy="441132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B2AE82C3-1F7D-4136-B01C-FC435EF76E81}"/>
              </a:ext>
            </a:extLst>
          </p:cNvPr>
          <p:cNvCxnSpPr>
            <a:cxnSpLocks/>
            <a:stCxn id="28" idx="0"/>
          </p:cNvCxnSpPr>
          <p:nvPr/>
        </p:nvCxnSpPr>
        <p:spPr>
          <a:xfrm>
            <a:off x="6710659" y="3429000"/>
            <a:ext cx="2016771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Hexagon 13">
            <a:extLst>
              <a:ext uri="{FF2B5EF4-FFF2-40B4-BE49-F238E27FC236}">
                <a16:creationId xmlns:a16="http://schemas.microsoft.com/office/drawing/2014/main" id="{2E9CC6B2-941A-4F37-91E6-D2FCB55EC8B6}"/>
              </a:ext>
            </a:extLst>
          </p:cNvPr>
          <p:cNvSpPr/>
          <p:nvPr/>
        </p:nvSpPr>
        <p:spPr>
          <a:xfrm>
            <a:off x="8393569" y="3208434"/>
            <a:ext cx="484286" cy="441132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56EFAF-6756-4F9C-B237-FDF94B6D5235}"/>
              </a:ext>
            </a:extLst>
          </p:cNvPr>
          <p:cNvSpPr txBox="1"/>
          <p:nvPr/>
        </p:nvSpPr>
        <p:spPr>
          <a:xfrm>
            <a:off x="2547503" y="3678593"/>
            <a:ext cx="3438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 4-GHz</a:t>
            </a:r>
            <a:r>
              <a:rPr lang="el-GR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Low Power, Multi-User Approximate Zero-IF FM-UWB Transceiver for IoT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2E7A30-5D25-4BD7-980E-EB4930ADA930}"/>
              </a:ext>
            </a:extLst>
          </p:cNvPr>
          <p:cNvSpPr txBox="1"/>
          <p:nvPr/>
        </p:nvSpPr>
        <p:spPr>
          <a:xfrm>
            <a:off x="4829284" y="2279085"/>
            <a:ext cx="3278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Low-Power 2.4GHz ZigBee Transceiver with Inductor-less RF Front-end for IoT applications </a:t>
            </a:r>
            <a:endParaRPr lang="en-US" dirty="0">
              <a:solidFill>
                <a:schemeClr val="bg1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89264F-B87B-4E12-9D71-F46E38B9E14E}"/>
              </a:ext>
            </a:extLst>
          </p:cNvPr>
          <p:cNvSpPr txBox="1"/>
          <p:nvPr/>
        </p:nvSpPr>
        <p:spPr>
          <a:xfrm>
            <a:off x="7476659" y="3678593"/>
            <a:ext cx="2318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Implementing IoT/WSN based smart Saskatchewan Healthcare System</a:t>
            </a:r>
            <a:endParaRPr lang="en-US" dirty="0">
              <a:solidFill>
                <a:schemeClr val="bg1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A3CC4F-CB85-454B-944B-967427718785}"/>
              </a:ext>
            </a:extLst>
          </p:cNvPr>
          <p:cNvSpPr txBox="1"/>
          <p:nvPr/>
        </p:nvSpPr>
        <p:spPr>
          <a:xfrm>
            <a:off x="420274" y="2562103"/>
            <a:ext cx="321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err="1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ΙοΤ</a:t>
            </a: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-WSN Basic Principles/ History/Wireless Technologies</a:t>
            </a:r>
            <a:r>
              <a:rPr lang="el-GR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50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050FD2-FB83-45BD-9677-43BAF5BB8F0A}"/>
              </a:ext>
            </a:extLst>
          </p:cNvPr>
          <p:cNvSpPr txBox="1"/>
          <p:nvPr/>
        </p:nvSpPr>
        <p:spPr>
          <a:xfrm>
            <a:off x="11736281" y="6457890"/>
            <a:ext cx="5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26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D3030E-3731-474B-8A28-CBDAB58C6EC0}"/>
              </a:ext>
            </a:extLst>
          </p:cNvPr>
          <p:cNvSpPr txBox="1"/>
          <p:nvPr/>
        </p:nvSpPr>
        <p:spPr>
          <a:xfrm>
            <a:off x="8964386" y="37846"/>
            <a:ext cx="31908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/>
                <a:ea typeface="Jura" panose="02000303000000000000" pitchFamily="2" charset="0"/>
              </a:rPr>
              <a:t>Transceivers for Wireless Sensor Networks (WSN) &amp; IoT</a:t>
            </a:r>
            <a:endParaRPr lang="en-US" sz="16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46" name="Ευθεία γραμμή σύνδεσης 45">
            <a:extLst>
              <a:ext uri="{FF2B5EF4-FFF2-40B4-BE49-F238E27FC236}">
                <a16:creationId xmlns:a16="http://schemas.microsoft.com/office/drawing/2014/main" id="{E9588A0F-7572-4CDC-9E60-5BF85CAB16C6}"/>
              </a:ext>
            </a:extLst>
          </p:cNvPr>
          <p:cNvCxnSpPr>
            <a:cxnSpLocks/>
          </p:cNvCxnSpPr>
          <p:nvPr/>
        </p:nvCxnSpPr>
        <p:spPr>
          <a:xfrm>
            <a:off x="8958541" y="264520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41E244F-6C94-4B51-904E-06152DF661BC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Smart Saskatchewan Healthcare System</a:t>
            </a:r>
            <a:endParaRPr lang="en-US" sz="2400" b="1" dirty="0">
              <a:solidFill>
                <a:schemeClr val="bg1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A3E1319A-C577-4130-B03C-3B0AEA5A4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206" y="895736"/>
            <a:ext cx="7828409" cy="4095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CE3376-735C-4FF3-AC84-028D989349D7}"/>
              </a:ext>
            </a:extLst>
          </p:cNvPr>
          <p:cNvSpPr txBox="1"/>
          <p:nvPr/>
        </p:nvSpPr>
        <p:spPr>
          <a:xfrm>
            <a:off x="4110361" y="5179965"/>
            <a:ext cx="513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Smart Saskatchewan Healthcare System architecture</a:t>
            </a:r>
            <a:endParaRPr lang="el-GR" dirty="0">
              <a:solidFill>
                <a:schemeClr val="bg1"/>
              </a:solidFill>
            </a:endParaRP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6A5E051F-370B-41B1-B579-62FE74DA1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62" y="656838"/>
            <a:ext cx="3010320" cy="5544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0BD7F9-694F-4BC7-9CFB-8278AA123B64}"/>
              </a:ext>
            </a:extLst>
          </p:cNvPr>
          <p:cNvSpPr txBox="1"/>
          <p:nvPr/>
        </p:nvSpPr>
        <p:spPr>
          <a:xfrm>
            <a:off x="175847" y="6190074"/>
            <a:ext cx="3683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Saskatchewan health region network nodes</a:t>
            </a:r>
            <a:endParaRPr lang="el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29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AAC7C136-DA28-4701-AF29-BB88E2CE9EDD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6C10580A-6609-456D-A76E-2CA92A4F456B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1E4DE-B0F5-45E0-B917-BF569341B71E}"/>
              </a:ext>
            </a:extLst>
          </p:cNvPr>
          <p:cNvSpPr txBox="1"/>
          <p:nvPr/>
        </p:nvSpPr>
        <p:spPr>
          <a:xfrm>
            <a:off x="8964386" y="37846"/>
            <a:ext cx="31908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/>
                <a:ea typeface="Jura" panose="02000303000000000000" pitchFamily="2" charset="0"/>
              </a:rPr>
              <a:t>Transceivers for Wireless Sensor Networks (WSN) &amp; IoT</a:t>
            </a:r>
            <a:endParaRPr lang="en-US" sz="16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17" name="Ευθεία γραμμή σύνδεσης 16">
            <a:extLst>
              <a:ext uri="{FF2B5EF4-FFF2-40B4-BE49-F238E27FC236}">
                <a16:creationId xmlns:a16="http://schemas.microsoft.com/office/drawing/2014/main" id="{1EADE4E1-24EC-4C8E-A22A-B20A0F053A0A}"/>
              </a:ext>
            </a:extLst>
          </p:cNvPr>
          <p:cNvCxnSpPr>
            <a:cxnSpLocks/>
          </p:cNvCxnSpPr>
          <p:nvPr/>
        </p:nvCxnSpPr>
        <p:spPr>
          <a:xfrm>
            <a:off x="8958541" y="264520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17A68C-7F61-4D78-A876-19CA1DD7CEBA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What is IoT?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2475E-FF55-482F-8FCE-E3A76DE03F07}"/>
              </a:ext>
            </a:extLst>
          </p:cNvPr>
          <p:cNvSpPr txBox="1"/>
          <p:nvPr/>
        </p:nvSpPr>
        <p:spPr>
          <a:xfrm>
            <a:off x="11870821" y="6488271"/>
            <a:ext cx="353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1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D5296404-97A8-48FE-AC3A-A2641DB69A9A}"/>
              </a:ext>
            </a:extLst>
          </p:cNvPr>
          <p:cNvSpPr txBox="1"/>
          <p:nvPr/>
        </p:nvSpPr>
        <p:spPr>
          <a:xfrm>
            <a:off x="329918" y="850585"/>
            <a:ext cx="6325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Internet of Things (IoT)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is a system of devices connected to the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Internet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with the ability to collect and exchange data from users or environment with no human intervention.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21A16C63-6F58-42EB-B0FF-014B38207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18" y="2035052"/>
            <a:ext cx="7973890" cy="364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2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050FD2-FB83-45BD-9677-43BAF5BB8F0A}"/>
              </a:ext>
            </a:extLst>
          </p:cNvPr>
          <p:cNvSpPr txBox="1"/>
          <p:nvPr/>
        </p:nvSpPr>
        <p:spPr>
          <a:xfrm>
            <a:off x="11736281" y="6488271"/>
            <a:ext cx="488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27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D3030E-3731-474B-8A28-CBDAB58C6EC0}"/>
              </a:ext>
            </a:extLst>
          </p:cNvPr>
          <p:cNvSpPr txBox="1"/>
          <p:nvPr/>
        </p:nvSpPr>
        <p:spPr>
          <a:xfrm>
            <a:off x="8964386" y="37846"/>
            <a:ext cx="31908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/>
                <a:ea typeface="Jura" panose="02000303000000000000" pitchFamily="2" charset="0"/>
              </a:rPr>
              <a:t>Transceivers for Wireless Sensor Networks (WSN) &amp; IoT</a:t>
            </a:r>
            <a:endParaRPr lang="en-US" sz="16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46" name="Ευθεία γραμμή σύνδεσης 45">
            <a:extLst>
              <a:ext uri="{FF2B5EF4-FFF2-40B4-BE49-F238E27FC236}">
                <a16:creationId xmlns:a16="http://schemas.microsoft.com/office/drawing/2014/main" id="{E9588A0F-7572-4CDC-9E60-5BF85CAB16C6}"/>
              </a:ext>
            </a:extLst>
          </p:cNvPr>
          <p:cNvCxnSpPr>
            <a:cxnSpLocks/>
          </p:cNvCxnSpPr>
          <p:nvPr/>
        </p:nvCxnSpPr>
        <p:spPr>
          <a:xfrm>
            <a:off x="8958541" y="264520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BC5609B2-2F1B-4E67-84C6-C1CC3C4F2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270" y="491195"/>
            <a:ext cx="5281434" cy="5547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90E49-0F01-4512-A631-3C01B5838956}"/>
              </a:ext>
            </a:extLst>
          </p:cNvPr>
          <p:cNvSpPr txBox="1"/>
          <p:nvPr/>
        </p:nvSpPr>
        <p:spPr>
          <a:xfrm>
            <a:off x="6215270" y="6176583"/>
            <a:ext cx="450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Hierarchical and location-based WSN routing</a:t>
            </a:r>
            <a:endParaRPr lang="el-GR" dirty="0">
              <a:solidFill>
                <a:schemeClr val="bg1"/>
              </a:solidFill>
            </a:endParaRPr>
          </a:p>
        </p:txBody>
      </p:sp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5C525CA6-C3B1-4673-A9F7-C3E328762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47" y="1132089"/>
            <a:ext cx="5520916" cy="3850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C2E388-F854-43C2-95DF-A567C401BEBD}"/>
              </a:ext>
            </a:extLst>
          </p:cNvPr>
          <p:cNvSpPr txBox="1"/>
          <p:nvPr/>
        </p:nvSpPr>
        <p:spPr>
          <a:xfrm>
            <a:off x="348360" y="5132929"/>
            <a:ext cx="3018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IoT health solution/system framework</a:t>
            </a:r>
            <a:endParaRPr lang="el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84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050FD2-FB83-45BD-9677-43BAF5BB8F0A}"/>
              </a:ext>
            </a:extLst>
          </p:cNvPr>
          <p:cNvSpPr txBox="1"/>
          <p:nvPr/>
        </p:nvSpPr>
        <p:spPr>
          <a:xfrm>
            <a:off x="11700770" y="6457890"/>
            <a:ext cx="612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28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D3030E-3731-474B-8A28-CBDAB58C6EC0}"/>
              </a:ext>
            </a:extLst>
          </p:cNvPr>
          <p:cNvSpPr txBox="1"/>
          <p:nvPr/>
        </p:nvSpPr>
        <p:spPr>
          <a:xfrm>
            <a:off x="8964386" y="37846"/>
            <a:ext cx="31908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/>
                <a:ea typeface="Jura" panose="02000303000000000000" pitchFamily="2" charset="0"/>
              </a:rPr>
              <a:t>Transceivers for Wireless Sensor Networks (WSN) &amp; IoT</a:t>
            </a:r>
            <a:endParaRPr lang="en-US" sz="16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46" name="Ευθεία γραμμή σύνδεσης 45">
            <a:extLst>
              <a:ext uri="{FF2B5EF4-FFF2-40B4-BE49-F238E27FC236}">
                <a16:creationId xmlns:a16="http://schemas.microsoft.com/office/drawing/2014/main" id="{E9588A0F-7572-4CDC-9E60-5BF85CAB16C6}"/>
              </a:ext>
            </a:extLst>
          </p:cNvPr>
          <p:cNvCxnSpPr>
            <a:cxnSpLocks/>
          </p:cNvCxnSpPr>
          <p:nvPr/>
        </p:nvCxnSpPr>
        <p:spPr>
          <a:xfrm>
            <a:off x="8958541" y="264520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507DC8C2-D807-44B2-9E75-6B27C4F1B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89" y="1922098"/>
            <a:ext cx="5655757" cy="2570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5A9D1-14EF-4EE0-816A-AD3F3CC2D3FE}"/>
              </a:ext>
            </a:extLst>
          </p:cNvPr>
          <p:cNvSpPr txBox="1"/>
          <p:nvPr/>
        </p:nvSpPr>
        <p:spPr>
          <a:xfrm>
            <a:off x="69830" y="4651899"/>
            <a:ext cx="484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Clinical environment interaction in smart system</a:t>
            </a:r>
            <a:endParaRPr lang="el-GR" dirty="0">
              <a:solidFill>
                <a:schemeClr val="bg1"/>
              </a:solidFill>
            </a:endParaRP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A5F5865B-E4F9-4071-AC9F-D91957DBA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270" y="810218"/>
            <a:ext cx="5855966" cy="46829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742ED5-7D4F-45C2-BEDE-CFFBB34E3C63}"/>
              </a:ext>
            </a:extLst>
          </p:cNvPr>
          <p:cNvSpPr txBox="1"/>
          <p:nvPr/>
        </p:nvSpPr>
        <p:spPr>
          <a:xfrm>
            <a:off x="6002270" y="5667511"/>
            <a:ext cx="591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IoT smart Saskatchewan healthcare services and applications</a:t>
            </a:r>
            <a:endParaRPr lang="el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66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050FD2-FB83-45BD-9677-43BAF5BB8F0A}"/>
              </a:ext>
            </a:extLst>
          </p:cNvPr>
          <p:cNvSpPr txBox="1"/>
          <p:nvPr/>
        </p:nvSpPr>
        <p:spPr>
          <a:xfrm>
            <a:off x="11700770" y="6457890"/>
            <a:ext cx="612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29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D3030E-3731-474B-8A28-CBDAB58C6EC0}"/>
              </a:ext>
            </a:extLst>
          </p:cNvPr>
          <p:cNvSpPr txBox="1"/>
          <p:nvPr/>
        </p:nvSpPr>
        <p:spPr>
          <a:xfrm>
            <a:off x="8964386" y="37846"/>
            <a:ext cx="31908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/>
                <a:ea typeface="Jura" panose="02000303000000000000" pitchFamily="2" charset="0"/>
              </a:rPr>
              <a:t>Transceivers for Wireless Sensor Networks (WSN) &amp; IoT</a:t>
            </a:r>
            <a:endParaRPr lang="en-US" sz="16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46" name="Ευθεία γραμμή σύνδεσης 45">
            <a:extLst>
              <a:ext uri="{FF2B5EF4-FFF2-40B4-BE49-F238E27FC236}">
                <a16:creationId xmlns:a16="http://schemas.microsoft.com/office/drawing/2014/main" id="{E9588A0F-7572-4CDC-9E60-5BF85CAB16C6}"/>
              </a:ext>
            </a:extLst>
          </p:cNvPr>
          <p:cNvCxnSpPr>
            <a:cxnSpLocks/>
          </p:cNvCxnSpPr>
          <p:nvPr/>
        </p:nvCxnSpPr>
        <p:spPr>
          <a:xfrm>
            <a:off x="8958541" y="264520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41E244F-6C94-4B51-904E-06152DF661BC}"/>
              </a:ext>
            </a:extLst>
          </p:cNvPr>
          <p:cNvSpPr txBox="1"/>
          <p:nvPr/>
        </p:nvSpPr>
        <p:spPr>
          <a:xfrm>
            <a:off x="175847" y="60930"/>
            <a:ext cx="6997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Full mesh smart Saskatchewan Healthcare System</a:t>
            </a:r>
            <a:endParaRPr lang="el-GR" sz="2400" dirty="0">
              <a:solidFill>
                <a:schemeClr val="bg1"/>
              </a:solidFill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93E0E79D-DCD6-4D75-A223-35DF53E00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611" y="740690"/>
            <a:ext cx="8522369" cy="57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050FD2-FB83-45BD-9677-43BAF5BB8F0A}"/>
              </a:ext>
            </a:extLst>
          </p:cNvPr>
          <p:cNvSpPr txBox="1"/>
          <p:nvPr/>
        </p:nvSpPr>
        <p:spPr>
          <a:xfrm>
            <a:off x="11700770" y="6457890"/>
            <a:ext cx="612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30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D3030E-3731-474B-8A28-CBDAB58C6EC0}"/>
              </a:ext>
            </a:extLst>
          </p:cNvPr>
          <p:cNvSpPr txBox="1"/>
          <p:nvPr/>
        </p:nvSpPr>
        <p:spPr>
          <a:xfrm>
            <a:off x="8964386" y="37846"/>
            <a:ext cx="31908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/>
                <a:ea typeface="Jura" panose="02000303000000000000" pitchFamily="2" charset="0"/>
              </a:rPr>
              <a:t>Transceivers for Wireless Sensor Networks (WSN) &amp; IoT</a:t>
            </a:r>
            <a:endParaRPr lang="en-US" sz="16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46" name="Ευθεία γραμμή σύνδεσης 45">
            <a:extLst>
              <a:ext uri="{FF2B5EF4-FFF2-40B4-BE49-F238E27FC236}">
                <a16:creationId xmlns:a16="http://schemas.microsoft.com/office/drawing/2014/main" id="{E9588A0F-7572-4CDC-9E60-5BF85CAB16C6}"/>
              </a:ext>
            </a:extLst>
          </p:cNvPr>
          <p:cNvCxnSpPr>
            <a:cxnSpLocks/>
          </p:cNvCxnSpPr>
          <p:nvPr/>
        </p:nvCxnSpPr>
        <p:spPr>
          <a:xfrm>
            <a:off x="8958541" y="264520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120931-55D4-471E-9D70-C176C46773C3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Βιβλιογραφία</a:t>
            </a:r>
            <a:endParaRPr lang="en-US" sz="2400" b="1" dirty="0">
              <a:solidFill>
                <a:schemeClr val="bg1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40885DA-0263-4086-9F84-B255E9A6BC3D}"/>
              </a:ext>
            </a:extLst>
          </p:cNvPr>
          <p:cNvSpPr txBox="1"/>
          <p:nvPr/>
        </p:nvSpPr>
        <p:spPr>
          <a:xfrm>
            <a:off x="-246184" y="854206"/>
            <a:ext cx="11799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Vladimir </a:t>
            </a:r>
            <a:r>
              <a:rPr lang="en-US" sz="2000" dirty="0" err="1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Kopta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, Christian C. </a:t>
            </a:r>
            <a:r>
              <a:rPr lang="en-US" sz="2000" dirty="0" err="1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Enz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, “</a:t>
            </a:r>
            <a:r>
              <a:rPr lang="en-US" sz="2000" dirty="0">
                <a:solidFill>
                  <a:schemeClr val="bg1"/>
                </a:solidFill>
              </a:rPr>
              <a:t>A 4-GHz Low-Power, Multi-User Approximate Zero-IF FM-UWB Transceiver for IoT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”, </a:t>
            </a:r>
            <a:r>
              <a:rPr lang="en-US" sz="2000" dirty="0">
                <a:solidFill>
                  <a:schemeClr val="bg1"/>
                </a:solidFill>
              </a:rPr>
              <a:t>IEEE JOURNAL OF SOLID-STATE CIRCUITS, VOL. 54, NO. 9, SEPTEMBER 2019</a:t>
            </a:r>
            <a:endParaRPr lang="en-US" sz="2000" dirty="0">
              <a:solidFill>
                <a:schemeClr val="bg1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8D75506-405B-4960-8062-6ABDB4FE7C9C}"/>
              </a:ext>
            </a:extLst>
          </p:cNvPr>
          <p:cNvSpPr txBox="1"/>
          <p:nvPr/>
        </p:nvSpPr>
        <p:spPr>
          <a:xfrm>
            <a:off x="196362" y="1650289"/>
            <a:ext cx="11799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/>
              </a:rPr>
              <a:t>Bing Xia, Nan Qi, Liyuan Liu and </a:t>
            </a:r>
            <a:r>
              <a:rPr lang="en-US" sz="2000" dirty="0" err="1">
                <a:solidFill>
                  <a:schemeClr val="bg1"/>
                </a:solidFill>
                <a:latin typeface="Jura" panose="02000303000000000000"/>
              </a:rPr>
              <a:t>Nanjian</a:t>
            </a:r>
            <a:r>
              <a:rPr lang="en-US" sz="2000" dirty="0">
                <a:solidFill>
                  <a:schemeClr val="bg1"/>
                </a:solidFill>
                <a:latin typeface="Jura" panose="02000303000000000000"/>
              </a:rPr>
              <a:t> Wu, “A Low-Power 2.4GHz ZigBee Transceiver with Inductor-less RF Front-end for IoT applications”, 978-1-5090-6389-5/17/$31.00 ©2017 IEEE</a:t>
            </a:r>
            <a:endParaRPr lang="en-US" sz="2000" dirty="0">
              <a:solidFill>
                <a:schemeClr val="bg1"/>
              </a:solidFill>
              <a:latin typeface="Jura" panose="02000303000000000000"/>
              <a:ea typeface="Jura" panose="020003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E9A367-6C6C-462E-ACE7-7C37E4221DAB}"/>
              </a:ext>
            </a:extLst>
          </p:cNvPr>
          <p:cNvSpPr txBox="1"/>
          <p:nvPr/>
        </p:nvSpPr>
        <p:spPr>
          <a:xfrm>
            <a:off x="-246184" y="2445375"/>
            <a:ext cx="11799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/>
              </a:rPr>
              <a:t>Adeniyi </a:t>
            </a:r>
            <a:r>
              <a:rPr lang="en-US" sz="2000" dirty="0" err="1">
                <a:solidFill>
                  <a:schemeClr val="bg1"/>
                </a:solidFill>
                <a:latin typeface="Jura" panose="02000303000000000000"/>
              </a:rPr>
              <a:t>Onasanya</a:t>
            </a:r>
            <a:r>
              <a:rPr lang="en-US" sz="2000" dirty="0">
                <a:solidFill>
                  <a:schemeClr val="bg1"/>
                </a:solidFill>
                <a:latin typeface="Jura" panose="02000303000000000000"/>
              </a:rPr>
              <a:t>, Sari </a:t>
            </a:r>
            <a:r>
              <a:rPr lang="en-US" sz="2000" dirty="0" err="1">
                <a:solidFill>
                  <a:schemeClr val="bg1"/>
                </a:solidFill>
                <a:latin typeface="Jura" panose="02000303000000000000"/>
              </a:rPr>
              <a:t>Lakkis</a:t>
            </a:r>
            <a:r>
              <a:rPr lang="en-US" sz="2000" dirty="0">
                <a:solidFill>
                  <a:schemeClr val="bg1"/>
                </a:solidFill>
                <a:latin typeface="Jura" panose="02000303000000000000"/>
              </a:rPr>
              <a:t>, Maher </a:t>
            </a:r>
            <a:r>
              <a:rPr lang="en-US" sz="2000" dirty="0" err="1">
                <a:solidFill>
                  <a:schemeClr val="bg1"/>
                </a:solidFill>
                <a:latin typeface="Jura" panose="02000303000000000000"/>
              </a:rPr>
              <a:t>Elshakankiri</a:t>
            </a:r>
            <a:r>
              <a:rPr lang="en-US" sz="2000" dirty="0">
                <a:solidFill>
                  <a:schemeClr val="bg1"/>
                </a:solidFill>
                <a:latin typeface="Jura" panose="02000303000000000000"/>
              </a:rPr>
              <a:t>, “Implementing IoT/WSN based smart Saskatchewan Healthcare System”, </a:t>
            </a:r>
            <a:r>
              <a:rPr lang="en-US" sz="2000" dirty="0" err="1">
                <a:solidFill>
                  <a:schemeClr val="bg1"/>
                </a:solidFill>
                <a:latin typeface="Jura" panose="02000303000000000000"/>
              </a:rPr>
              <a:t>Publiced</a:t>
            </a:r>
            <a:r>
              <a:rPr lang="en-US" sz="2000" dirty="0">
                <a:solidFill>
                  <a:schemeClr val="bg1"/>
                </a:solidFill>
                <a:latin typeface="Jura" panose="02000303000000000000"/>
              </a:rPr>
              <a:t> Online: 02 January 2019</a:t>
            </a:r>
            <a:endParaRPr lang="en-US" sz="2400" dirty="0">
              <a:solidFill>
                <a:schemeClr val="bg1"/>
              </a:solidFill>
              <a:latin typeface="Jura" panose="02000303000000000000"/>
              <a:ea typeface="Jura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80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D42BE486-DD8A-4F0F-B15C-075179A861FB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E96486EA-77DC-44CF-9D47-3B3D69AE6020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CC4E6-BC64-40ED-8241-BEAAAB3BF24C}"/>
              </a:ext>
            </a:extLst>
          </p:cNvPr>
          <p:cNvSpPr txBox="1"/>
          <p:nvPr/>
        </p:nvSpPr>
        <p:spPr>
          <a:xfrm>
            <a:off x="2875044" y="2678060"/>
            <a:ext cx="6441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Thank you for your time!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27970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050FD2-FB83-45BD-9677-43BAF5BB8F0A}"/>
              </a:ext>
            </a:extLst>
          </p:cNvPr>
          <p:cNvSpPr txBox="1"/>
          <p:nvPr/>
        </p:nvSpPr>
        <p:spPr>
          <a:xfrm>
            <a:off x="11870821" y="6488271"/>
            <a:ext cx="353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2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D3030E-3731-474B-8A28-CBDAB58C6EC0}"/>
              </a:ext>
            </a:extLst>
          </p:cNvPr>
          <p:cNvSpPr txBox="1"/>
          <p:nvPr/>
        </p:nvSpPr>
        <p:spPr>
          <a:xfrm>
            <a:off x="8964386" y="37846"/>
            <a:ext cx="31908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/>
                <a:ea typeface="Jura" panose="02000303000000000000" pitchFamily="2" charset="0"/>
              </a:rPr>
              <a:t>Transceivers for Wireless Sensor Networks (WSN) &amp; IoT</a:t>
            </a:r>
            <a:endParaRPr lang="en-US" sz="16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46" name="Ευθεία γραμμή σύνδεσης 45">
            <a:extLst>
              <a:ext uri="{FF2B5EF4-FFF2-40B4-BE49-F238E27FC236}">
                <a16:creationId xmlns:a16="http://schemas.microsoft.com/office/drawing/2014/main" id="{E9588A0F-7572-4CDC-9E60-5BF85CAB16C6}"/>
              </a:ext>
            </a:extLst>
          </p:cNvPr>
          <p:cNvCxnSpPr>
            <a:cxnSpLocks/>
          </p:cNvCxnSpPr>
          <p:nvPr/>
        </p:nvCxnSpPr>
        <p:spPr>
          <a:xfrm>
            <a:off x="8958541" y="264520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0368DFD6-1C55-4576-8FF2-6BACF104A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86" y="1891097"/>
            <a:ext cx="4490588" cy="3727187"/>
          </a:xfrm>
          <a:prstGeom prst="rect">
            <a:avLst/>
          </a:prstGeom>
        </p:spPr>
      </p:pic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A6D73F14-1A3F-47B6-AB00-80DAD8100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18" y="2806049"/>
            <a:ext cx="5829897" cy="2812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4B1EDC-330B-4989-AD08-DAA416D77576}"/>
              </a:ext>
            </a:extLst>
          </p:cNvPr>
          <p:cNvSpPr txBox="1"/>
          <p:nvPr/>
        </p:nvSpPr>
        <p:spPr>
          <a:xfrm>
            <a:off x="329918" y="850585"/>
            <a:ext cx="65984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539160"/>
                </a:solidFill>
                <a:latin typeface="Jura" panose="02000303000000000000"/>
              </a:rPr>
              <a:t>Wireless sensor network (WSN) </a:t>
            </a:r>
            <a:r>
              <a:rPr lang="en-US" sz="2000" dirty="0">
                <a:solidFill>
                  <a:schemeClr val="bg1"/>
                </a:solidFill>
                <a:latin typeface="Jura" panose="02000303000000000000"/>
              </a:rPr>
              <a:t>refers to spatially dispersed and dedicated </a:t>
            </a:r>
            <a:r>
              <a:rPr lang="en-US" sz="2000" dirty="0">
                <a:solidFill>
                  <a:srgbClr val="539160"/>
                </a:solidFill>
                <a:latin typeface="Jura" panose="02000303000000000000"/>
              </a:rPr>
              <a:t>sensors</a:t>
            </a:r>
            <a:r>
              <a:rPr lang="en-US" sz="2000" dirty="0">
                <a:solidFill>
                  <a:schemeClr val="bg1"/>
                </a:solidFill>
                <a:latin typeface="Jura" panose="02000303000000000000"/>
              </a:rPr>
              <a:t> that </a:t>
            </a:r>
            <a:r>
              <a:rPr lang="en-US" sz="2000" dirty="0">
                <a:solidFill>
                  <a:srgbClr val="539160"/>
                </a:solidFill>
                <a:latin typeface="Jura" panose="02000303000000000000"/>
              </a:rPr>
              <a:t>monitor</a:t>
            </a:r>
            <a:r>
              <a:rPr lang="en-US" sz="2000" dirty="0">
                <a:solidFill>
                  <a:schemeClr val="bg1"/>
                </a:solidFill>
                <a:latin typeface="Jura" panose="02000303000000000000"/>
              </a:rPr>
              <a:t> and </a:t>
            </a:r>
            <a:r>
              <a:rPr lang="en-US" sz="2000" dirty="0">
                <a:solidFill>
                  <a:srgbClr val="539160"/>
                </a:solidFill>
                <a:latin typeface="Jura" panose="02000303000000000000"/>
              </a:rPr>
              <a:t>record</a:t>
            </a:r>
            <a:r>
              <a:rPr lang="en-US" sz="2000" dirty="0">
                <a:solidFill>
                  <a:schemeClr val="bg1"/>
                </a:solidFill>
                <a:latin typeface="Jura" panose="02000303000000000000"/>
              </a:rPr>
              <a:t> the physical conditions of the environment and forward the collected data to a </a:t>
            </a:r>
            <a:r>
              <a:rPr lang="en-US" sz="2000" dirty="0">
                <a:solidFill>
                  <a:srgbClr val="539160"/>
                </a:solidFill>
                <a:latin typeface="Jura" panose="02000303000000000000"/>
              </a:rPr>
              <a:t>central location</a:t>
            </a:r>
            <a:endParaRPr lang="en-US" sz="2400" dirty="0">
              <a:solidFill>
                <a:srgbClr val="539160"/>
              </a:solidFill>
              <a:latin typeface="Jura" panose="02000303000000000000"/>
              <a:ea typeface="Jura" panose="020003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460817-290E-4492-9309-B6ACA1FC231D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What is Wireless-Sensor-Network (WSN) ?</a:t>
            </a:r>
          </a:p>
        </p:txBody>
      </p:sp>
    </p:spTree>
    <p:extLst>
      <p:ext uri="{BB962C8B-B14F-4D97-AF65-F5344CB8AC3E}">
        <p14:creationId xmlns:p14="http://schemas.microsoft.com/office/powerpoint/2010/main" val="233999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AAC7C136-DA28-4701-AF29-BB88E2CE9EDD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6C10580A-6609-456D-A76E-2CA92A4F456B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1E4DE-B0F5-45E0-B917-BF569341B71E}"/>
              </a:ext>
            </a:extLst>
          </p:cNvPr>
          <p:cNvSpPr txBox="1"/>
          <p:nvPr/>
        </p:nvSpPr>
        <p:spPr>
          <a:xfrm>
            <a:off x="8964386" y="37846"/>
            <a:ext cx="31908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/>
                <a:ea typeface="Jura" panose="02000303000000000000" pitchFamily="2" charset="0"/>
              </a:rPr>
              <a:t>Transceivers for Wireless Sensor Networks (WSN) &amp; IoT</a:t>
            </a:r>
            <a:endParaRPr lang="en-US" sz="16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17" name="Ευθεία γραμμή σύνδεσης 16">
            <a:extLst>
              <a:ext uri="{FF2B5EF4-FFF2-40B4-BE49-F238E27FC236}">
                <a16:creationId xmlns:a16="http://schemas.microsoft.com/office/drawing/2014/main" id="{1EADE4E1-24EC-4C8E-A22A-B20A0F053A0A}"/>
              </a:ext>
            </a:extLst>
          </p:cNvPr>
          <p:cNvCxnSpPr>
            <a:cxnSpLocks/>
          </p:cNvCxnSpPr>
          <p:nvPr/>
        </p:nvCxnSpPr>
        <p:spPr>
          <a:xfrm>
            <a:off x="8958541" y="264520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E62475E-FF55-482F-8FCE-E3A76DE03F07}"/>
              </a:ext>
            </a:extLst>
          </p:cNvPr>
          <p:cNvSpPr txBox="1"/>
          <p:nvPr/>
        </p:nvSpPr>
        <p:spPr>
          <a:xfrm>
            <a:off x="11870821" y="6488271"/>
            <a:ext cx="353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3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EDD65B-E9CF-4BAE-9563-3B0A100F95F1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IoT Historic Timeline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61C95ECA-CA21-4A9F-88B3-3EA210A882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7" y="566094"/>
            <a:ext cx="3153509" cy="6230976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980A74D0-8DD0-41C1-8F12-4DDDFE148C85}"/>
              </a:ext>
            </a:extLst>
          </p:cNvPr>
          <p:cNvSpPr txBox="1"/>
          <p:nvPr/>
        </p:nvSpPr>
        <p:spPr>
          <a:xfrm>
            <a:off x="3794274" y="1129557"/>
            <a:ext cx="8497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1982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: Carnegie-Mellon researchers connect a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vending machine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to the Internet so they can remotely check for cold sodas.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AC24DF75-0F41-42AD-B26C-E2B1E82B4BDE}"/>
              </a:ext>
            </a:extLst>
          </p:cNvPr>
          <p:cNvSpPr txBox="1"/>
          <p:nvPr/>
        </p:nvSpPr>
        <p:spPr>
          <a:xfrm>
            <a:off x="3794274" y="1835494"/>
            <a:ext cx="8497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1999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: The term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“Internet of Things”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is first used by Kevin Ashton of MIT.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BE324F7D-9AEE-417C-AC04-8AB2B2A5B922}"/>
              </a:ext>
            </a:extLst>
          </p:cNvPr>
          <p:cNvSpPr txBox="1"/>
          <p:nvPr/>
        </p:nvSpPr>
        <p:spPr>
          <a:xfrm>
            <a:off x="3794274" y="2265198"/>
            <a:ext cx="8497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2000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: LG announces the first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smart fridge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.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55AE21A8-7463-43DE-A5BE-34770294D1D9}"/>
              </a:ext>
            </a:extLst>
          </p:cNvPr>
          <p:cNvSpPr txBox="1"/>
          <p:nvPr/>
        </p:nvSpPr>
        <p:spPr>
          <a:xfrm>
            <a:off x="3794274" y="2694902"/>
            <a:ext cx="8497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2008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: The first international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IoT Conference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is held.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DC05CA86-BAB0-42F1-8206-E99DF6DF2726}"/>
              </a:ext>
            </a:extLst>
          </p:cNvPr>
          <p:cNvSpPr txBox="1"/>
          <p:nvPr/>
        </p:nvSpPr>
        <p:spPr>
          <a:xfrm>
            <a:off x="3794274" y="785548"/>
            <a:ext cx="26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Some Important Dates</a:t>
            </a: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CFE48ED0-5032-423B-AE1A-8B53279A1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413" y="3657497"/>
            <a:ext cx="4770408" cy="272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050FD2-FB83-45BD-9677-43BAF5BB8F0A}"/>
              </a:ext>
            </a:extLst>
          </p:cNvPr>
          <p:cNvSpPr txBox="1"/>
          <p:nvPr/>
        </p:nvSpPr>
        <p:spPr>
          <a:xfrm>
            <a:off x="11870821" y="6488271"/>
            <a:ext cx="353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4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D3030E-3731-474B-8A28-CBDAB58C6EC0}"/>
              </a:ext>
            </a:extLst>
          </p:cNvPr>
          <p:cNvSpPr txBox="1"/>
          <p:nvPr/>
        </p:nvSpPr>
        <p:spPr>
          <a:xfrm>
            <a:off x="8964386" y="37846"/>
            <a:ext cx="31908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/>
                <a:ea typeface="Jura" panose="02000303000000000000" pitchFamily="2" charset="0"/>
              </a:rPr>
              <a:t>Transceivers for Wireless Sensor Networks (WSN) &amp; IoT</a:t>
            </a:r>
            <a:endParaRPr lang="en-US" sz="16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46" name="Ευθεία γραμμή σύνδεσης 45">
            <a:extLst>
              <a:ext uri="{FF2B5EF4-FFF2-40B4-BE49-F238E27FC236}">
                <a16:creationId xmlns:a16="http://schemas.microsoft.com/office/drawing/2014/main" id="{E9588A0F-7572-4CDC-9E60-5BF85CAB16C6}"/>
              </a:ext>
            </a:extLst>
          </p:cNvPr>
          <p:cNvCxnSpPr>
            <a:cxnSpLocks/>
          </p:cNvCxnSpPr>
          <p:nvPr/>
        </p:nvCxnSpPr>
        <p:spPr>
          <a:xfrm>
            <a:off x="8958541" y="264520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41E244F-6C94-4B51-904E-06152DF661BC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IoT Wireless Technologies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5404F52-49E9-4560-AF75-30CE91378136}"/>
              </a:ext>
            </a:extLst>
          </p:cNvPr>
          <p:cNvSpPr txBox="1"/>
          <p:nvPr/>
        </p:nvSpPr>
        <p:spPr>
          <a:xfrm>
            <a:off x="329918" y="850585"/>
            <a:ext cx="4963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LPWAN (Low Power Wide Area Networks)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79FD136-30AB-47D0-9B09-B2AAA41AE3E6}"/>
              </a:ext>
            </a:extLst>
          </p:cNvPr>
          <p:cNvSpPr txBox="1"/>
          <p:nvPr/>
        </p:nvSpPr>
        <p:spPr>
          <a:xfrm>
            <a:off x="329918" y="1378630"/>
            <a:ext cx="4963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Cellular (4G/5G)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B676533-5394-4265-84B8-CBB30DD9AA56}"/>
              </a:ext>
            </a:extLst>
          </p:cNvPr>
          <p:cNvSpPr txBox="1"/>
          <p:nvPr/>
        </p:nvSpPr>
        <p:spPr>
          <a:xfrm>
            <a:off x="329918" y="1847823"/>
            <a:ext cx="4963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Zigbee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6CBDA9-B6A9-417C-99AF-2E4F24F13A6C}"/>
              </a:ext>
            </a:extLst>
          </p:cNvPr>
          <p:cNvSpPr txBox="1"/>
          <p:nvPr/>
        </p:nvSpPr>
        <p:spPr>
          <a:xfrm>
            <a:off x="329918" y="2375868"/>
            <a:ext cx="4963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Bluetooth &amp; BLE (Bluetooth Low Energy)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624DAFA4-F183-4B64-8C5C-B082C1022D3D}"/>
              </a:ext>
            </a:extLst>
          </p:cNvPr>
          <p:cNvSpPr txBox="1"/>
          <p:nvPr/>
        </p:nvSpPr>
        <p:spPr>
          <a:xfrm>
            <a:off x="329918" y="2903913"/>
            <a:ext cx="4963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WiFi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160F8B-09F9-42AF-839A-996B4270A01A}"/>
              </a:ext>
            </a:extLst>
          </p:cNvPr>
          <p:cNvSpPr txBox="1"/>
          <p:nvPr/>
        </p:nvSpPr>
        <p:spPr>
          <a:xfrm>
            <a:off x="329918" y="3431958"/>
            <a:ext cx="4963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RFID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97F57F28-3800-409C-A8F5-62029C923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021" y="846633"/>
            <a:ext cx="6173061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4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162307E8-6113-48F9-B7B2-3F179A370636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0EC7C451-3B45-4278-BC19-DDDFAECC2049}"/>
              </a:ext>
            </a:extLst>
          </p:cNvPr>
          <p:cNvSpPr/>
          <p:nvPr/>
        </p:nvSpPr>
        <p:spPr>
          <a:xfrm>
            <a:off x="9069836" y="981476"/>
            <a:ext cx="3122164" cy="5861956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C8E49B28-CD4F-471D-A211-2CBCAEFC2175}"/>
              </a:ext>
            </a:extLst>
          </p:cNvPr>
          <p:cNvCxnSpPr/>
          <p:nvPr/>
        </p:nvCxnSpPr>
        <p:spPr>
          <a:xfrm>
            <a:off x="0" y="3429000"/>
            <a:ext cx="1925053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Hexagon 5">
            <a:extLst>
              <a:ext uri="{FF2B5EF4-FFF2-40B4-BE49-F238E27FC236}">
                <a16:creationId xmlns:a16="http://schemas.microsoft.com/office/drawing/2014/main" id="{7EFA004D-B56E-454C-A19B-14A2FDE3C3E5}"/>
              </a:ext>
            </a:extLst>
          </p:cNvPr>
          <p:cNvSpPr/>
          <p:nvPr/>
        </p:nvSpPr>
        <p:spPr>
          <a:xfrm>
            <a:off x="1783173" y="3208434"/>
            <a:ext cx="484286" cy="441132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19" name="Straight Connector 6">
            <a:extLst>
              <a:ext uri="{FF2B5EF4-FFF2-40B4-BE49-F238E27FC236}">
                <a16:creationId xmlns:a16="http://schemas.microsoft.com/office/drawing/2014/main" id="{F0632B35-9EE2-4108-8D54-D947B6BD4F69}"/>
              </a:ext>
            </a:extLst>
          </p:cNvPr>
          <p:cNvCxnSpPr/>
          <p:nvPr/>
        </p:nvCxnSpPr>
        <p:spPr>
          <a:xfrm>
            <a:off x="2267459" y="3429000"/>
            <a:ext cx="1925053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Hexagon 7">
            <a:extLst>
              <a:ext uri="{FF2B5EF4-FFF2-40B4-BE49-F238E27FC236}">
                <a16:creationId xmlns:a16="http://schemas.microsoft.com/office/drawing/2014/main" id="{0A2E7F21-4180-41CB-8EB2-405EBC55FDD6}"/>
              </a:ext>
            </a:extLst>
          </p:cNvPr>
          <p:cNvSpPr/>
          <p:nvPr/>
        </p:nvSpPr>
        <p:spPr>
          <a:xfrm>
            <a:off x="4024683" y="3208434"/>
            <a:ext cx="484286" cy="441132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CB0D28-4455-4683-BB7A-35B5CF1F23B4}"/>
              </a:ext>
            </a:extLst>
          </p:cNvPr>
          <p:cNvSpPr txBox="1"/>
          <p:nvPr/>
        </p:nvSpPr>
        <p:spPr>
          <a:xfrm>
            <a:off x="2547503" y="3678593"/>
            <a:ext cx="3438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 4-GHz</a:t>
            </a:r>
            <a:r>
              <a:rPr lang="el-GR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Low Power, Multi-User Approximate Zero-IF FM-UWB Transceiver for IoT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B1F59-65BB-47B6-9ED5-0CABCB169AF6}"/>
              </a:ext>
            </a:extLst>
          </p:cNvPr>
          <p:cNvSpPr txBox="1"/>
          <p:nvPr/>
        </p:nvSpPr>
        <p:spPr>
          <a:xfrm>
            <a:off x="420274" y="2562103"/>
            <a:ext cx="321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err="1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ΙοΤ</a:t>
            </a: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-WSN Basic Principles/ History/Wireless Technologies</a:t>
            </a:r>
            <a:r>
              <a:rPr lang="el-GR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AAC7C136-DA28-4701-AF29-BB88E2CE9EDD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6C10580A-6609-456D-A76E-2CA92A4F456B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1E4DE-B0F5-45E0-B917-BF569341B71E}"/>
              </a:ext>
            </a:extLst>
          </p:cNvPr>
          <p:cNvSpPr txBox="1"/>
          <p:nvPr/>
        </p:nvSpPr>
        <p:spPr>
          <a:xfrm>
            <a:off x="8964386" y="37846"/>
            <a:ext cx="319081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 4-GHz</a:t>
            </a:r>
            <a:r>
              <a:rPr lang="el-GR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Low Power, Multi-User Approximate Zero-IF FM-UWB Transceiver for IoT</a:t>
            </a: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17" name="Ευθεία γραμμή σύνδεσης 16">
            <a:extLst>
              <a:ext uri="{FF2B5EF4-FFF2-40B4-BE49-F238E27FC236}">
                <a16:creationId xmlns:a16="http://schemas.microsoft.com/office/drawing/2014/main" id="{1EADE4E1-24EC-4C8E-A22A-B20A0F053A0A}"/>
              </a:ext>
            </a:extLst>
          </p:cNvPr>
          <p:cNvCxnSpPr>
            <a:cxnSpLocks/>
          </p:cNvCxnSpPr>
          <p:nvPr/>
        </p:nvCxnSpPr>
        <p:spPr>
          <a:xfrm>
            <a:off x="8964386" y="444215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17A68C-7F61-4D78-A876-19CA1DD7CEBA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Introduction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2475E-FF55-482F-8FCE-E3A76DE03F07}"/>
              </a:ext>
            </a:extLst>
          </p:cNvPr>
          <p:cNvSpPr txBox="1"/>
          <p:nvPr/>
        </p:nvSpPr>
        <p:spPr>
          <a:xfrm>
            <a:off x="11870821" y="6488271"/>
            <a:ext cx="353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5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80346CA-A27F-4E06-A321-BDA4A2625B17}"/>
              </a:ext>
            </a:extLst>
          </p:cNvPr>
          <p:cNvSpPr txBox="1"/>
          <p:nvPr/>
        </p:nvSpPr>
        <p:spPr>
          <a:xfrm>
            <a:off x="241995" y="728909"/>
            <a:ext cx="8427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Wireless traffic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is increased, leading to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congestion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in commonly used bands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F19114-6F08-4095-9211-A437CADF076D}"/>
              </a:ext>
            </a:extLst>
          </p:cNvPr>
          <p:cNvSpPr txBox="1"/>
          <p:nvPr/>
        </p:nvSpPr>
        <p:spPr>
          <a:xfrm>
            <a:off x="241994" y="1280038"/>
            <a:ext cx="9574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For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short-range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applications,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Ultra-Wideband (UWB) Transceivers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solve this problem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839A6-F370-4943-BB69-3A0A02A3A228}"/>
              </a:ext>
            </a:extLst>
          </p:cNvPr>
          <p:cNvSpPr txBox="1"/>
          <p:nvPr/>
        </p:nvSpPr>
        <p:spPr>
          <a:xfrm>
            <a:off x="241995" y="1825347"/>
            <a:ext cx="4954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Lower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Power Spectral Density (PSD)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27479-2AD2-4375-B429-3E04652A6C48}"/>
              </a:ext>
            </a:extLst>
          </p:cNvPr>
          <p:cNvSpPr txBox="1"/>
          <p:nvPr/>
        </p:nvSpPr>
        <p:spPr>
          <a:xfrm>
            <a:off x="241994" y="2370656"/>
            <a:ext cx="3933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Types of UWB Transceivers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cxnSp>
        <p:nvCxnSpPr>
          <p:cNvPr id="14" name="Ευθύγραμμο βέλος σύνδεσης 13">
            <a:extLst>
              <a:ext uri="{FF2B5EF4-FFF2-40B4-BE49-F238E27FC236}">
                <a16:creationId xmlns:a16="http://schemas.microsoft.com/office/drawing/2014/main" id="{00B6105B-A45C-4FED-9BD8-603C75100DB7}"/>
              </a:ext>
            </a:extLst>
          </p:cNvPr>
          <p:cNvCxnSpPr>
            <a:cxnSpLocks/>
          </p:cNvCxnSpPr>
          <p:nvPr/>
        </p:nvCxnSpPr>
        <p:spPr>
          <a:xfrm flipH="1">
            <a:off x="1040213" y="2792053"/>
            <a:ext cx="1065340" cy="1018903"/>
          </a:xfrm>
          <a:prstGeom prst="straightConnector1">
            <a:avLst/>
          </a:prstGeom>
          <a:ln>
            <a:solidFill>
              <a:srgbClr val="53916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Ευθύγραμμο βέλος σύνδεσης 14">
            <a:extLst>
              <a:ext uri="{FF2B5EF4-FFF2-40B4-BE49-F238E27FC236}">
                <a16:creationId xmlns:a16="http://schemas.microsoft.com/office/drawing/2014/main" id="{FA63E7F9-575E-4817-83CE-EEB7D750A6D0}"/>
              </a:ext>
            </a:extLst>
          </p:cNvPr>
          <p:cNvCxnSpPr>
            <a:cxnSpLocks/>
          </p:cNvCxnSpPr>
          <p:nvPr/>
        </p:nvCxnSpPr>
        <p:spPr>
          <a:xfrm>
            <a:off x="2113773" y="2792053"/>
            <a:ext cx="983376" cy="1018903"/>
          </a:xfrm>
          <a:prstGeom prst="straightConnector1">
            <a:avLst/>
          </a:prstGeom>
          <a:ln>
            <a:solidFill>
              <a:srgbClr val="53916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53406AF-F51F-473E-87C1-F49F8C4D5EFE}"/>
              </a:ext>
            </a:extLst>
          </p:cNvPr>
          <p:cNvSpPr txBox="1"/>
          <p:nvPr/>
        </p:nvSpPr>
        <p:spPr>
          <a:xfrm>
            <a:off x="175847" y="3832243"/>
            <a:ext cx="1929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Impulse Radio Ultra-Wideband (IR-UWB)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7897DA-C850-46AA-A7F7-814703C9DA1D}"/>
              </a:ext>
            </a:extLst>
          </p:cNvPr>
          <p:cNvSpPr txBox="1"/>
          <p:nvPr/>
        </p:nvSpPr>
        <p:spPr>
          <a:xfrm>
            <a:off x="2105553" y="3832243"/>
            <a:ext cx="25279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Frequency Modulated Ultra-Wideband      (IR-UWB)</a:t>
            </a:r>
          </a:p>
        </p:txBody>
      </p:sp>
      <p:sp>
        <p:nvSpPr>
          <p:cNvPr id="20" name="Οβάλ 19">
            <a:extLst>
              <a:ext uri="{FF2B5EF4-FFF2-40B4-BE49-F238E27FC236}">
                <a16:creationId xmlns:a16="http://schemas.microsoft.com/office/drawing/2014/main" id="{3648CF0D-D84C-4079-B971-BBD448361915}"/>
              </a:ext>
            </a:extLst>
          </p:cNvPr>
          <p:cNvSpPr/>
          <p:nvPr/>
        </p:nvSpPr>
        <p:spPr>
          <a:xfrm>
            <a:off x="1881637" y="3777795"/>
            <a:ext cx="2751909" cy="1124557"/>
          </a:xfrm>
          <a:prstGeom prst="ellipse">
            <a:avLst/>
          </a:prstGeom>
          <a:noFill/>
          <a:ln w="28575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5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  <p:bldP spid="11" grpId="0"/>
      <p:bldP spid="12" grpId="0"/>
      <p:bldP spid="13" grpId="0"/>
      <p:bldP spid="16" grpId="0"/>
      <p:bldP spid="18" grpId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050FD2-FB83-45BD-9677-43BAF5BB8F0A}"/>
              </a:ext>
            </a:extLst>
          </p:cNvPr>
          <p:cNvSpPr txBox="1"/>
          <p:nvPr/>
        </p:nvSpPr>
        <p:spPr>
          <a:xfrm>
            <a:off x="11870821" y="6488271"/>
            <a:ext cx="353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0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6</a:t>
            </a:r>
            <a:endParaRPr lang="en-US" sz="2000" b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1E244F-6C94-4B51-904E-06152DF661BC}"/>
              </a:ext>
            </a:extLst>
          </p:cNvPr>
          <p:cNvSpPr txBox="1"/>
          <p:nvPr/>
        </p:nvSpPr>
        <p:spPr>
          <a:xfrm>
            <a:off x="175847" y="60930"/>
            <a:ext cx="667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Frequency Modulated Ultra-Wideband (FM-UWB)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10229-A7AA-4AA6-B371-19D9AE8939BD}"/>
              </a:ext>
            </a:extLst>
          </p:cNvPr>
          <p:cNvSpPr txBox="1"/>
          <p:nvPr/>
        </p:nvSpPr>
        <p:spPr>
          <a:xfrm>
            <a:off x="8964386" y="37846"/>
            <a:ext cx="319081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 4-GHz</a:t>
            </a:r>
            <a:r>
              <a:rPr lang="el-GR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Low Power, Multi-User Approximate Zero-IF FM-UWB Transceiver for IoT</a:t>
            </a:r>
          </a:p>
          <a:p>
            <a:pPr algn="l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ra" panose="02000303000000000000"/>
              <a:ea typeface="Jura" panose="02000303000000000000" pitchFamily="2" charset="0"/>
            </a:endParaRPr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F5979EB8-76F9-4464-BB55-5DD0FA96BD12}"/>
              </a:ext>
            </a:extLst>
          </p:cNvPr>
          <p:cNvCxnSpPr>
            <a:cxnSpLocks/>
          </p:cNvCxnSpPr>
          <p:nvPr/>
        </p:nvCxnSpPr>
        <p:spPr>
          <a:xfrm>
            <a:off x="8964386" y="444215"/>
            <a:ext cx="3196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FFC3EFA2-04AA-41A6-9326-8CEE5C19C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3" y="791803"/>
            <a:ext cx="3829584" cy="3410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11F2E3-9DD9-486A-9CC2-D1BEAF6384B3}"/>
              </a:ext>
            </a:extLst>
          </p:cNvPr>
          <p:cNvSpPr txBox="1"/>
          <p:nvPr/>
        </p:nvSpPr>
        <p:spPr>
          <a:xfrm>
            <a:off x="175847" y="4209827"/>
            <a:ext cx="3503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FM-UWB Modulation Principle</a:t>
            </a:r>
            <a:endParaRPr lang="en-US" sz="1100" i="1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C157B3D7-BAF5-4D70-8A25-3D93AD433969}"/>
              </a:ext>
            </a:extLst>
          </p:cNvPr>
          <p:cNvSpPr txBox="1"/>
          <p:nvPr/>
        </p:nvSpPr>
        <p:spPr>
          <a:xfrm>
            <a:off x="4391965" y="781420"/>
            <a:ext cx="5249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Modulation is achieved in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two steps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5F7A1C3F-E453-4033-BC6F-55BB88B8EC72}"/>
              </a:ext>
            </a:extLst>
          </p:cNvPr>
          <p:cNvSpPr txBox="1"/>
          <p:nvPr/>
        </p:nvSpPr>
        <p:spPr>
          <a:xfrm>
            <a:off x="4391964" y="1263384"/>
            <a:ext cx="712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Input data are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modulated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onto triangular FSK sub-carrier (SC)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350E97FE-918C-4F39-9309-4FED3E001BE5}"/>
              </a:ext>
            </a:extLst>
          </p:cNvPr>
          <p:cNvSpPr txBox="1"/>
          <p:nvPr/>
        </p:nvSpPr>
        <p:spPr>
          <a:xfrm>
            <a:off x="4391963" y="1745348"/>
            <a:ext cx="735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Then, the SC signal drives the Voltage-Controlled Oscillator (VCO)</a:t>
            </a:r>
            <a:endParaRPr lang="en-US" sz="2000" dirty="0">
              <a:solidFill>
                <a:srgbClr val="539160"/>
              </a:solidFill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17" name="Οβάλ 16">
            <a:extLst>
              <a:ext uri="{FF2B5EF4-FFF2-40B4-BE49-F238E27FC236}">
                <a16:creationId xmlns:a16="http://schemas.microsoft.com/office/drawing/2014/main" id="{D486557A-229F-4F41-9712-053A8C09F41D}"/>
              </a:ext>
            </a:extLst>
          </p:cNvPr>
          <p:cNvSpPr/>
          <p:nvPr/>
        </p:nvSpPr>
        <p:spPr>
          <a:xfrm>
            <a:off x="3244198" y="1601893"/>
            <a:ext cx="870355" cy="446715"/>
          </a:xfrm>
          <a:prstGeom prst="ellipse">
            <a:avLst/>
          </a:prstGeom>
          <a:noFill/>
          <a:ln w="28575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Οβάλ 17">
            <a:extLst>
              <a:ext uri="{FF2B5EF4-FFF2-40B4-BE49-F238E27FC236}">
                <a16:creationId xmlns:a16="http://schemas.microsoft.com/office/drawing/2014/main" id="{AABB8DD8-DC79-4DEE-9F05-1F950AE49C1B}"/>
              </a:ext>
            </a:extLst>
          </p:cNvPr>
          <p:cNvSpPr/>
          <p:nvPr/>
        </p:nvSpPr>
        <p:spPr>
          <a:xfrm>
            <a:off x="3244198" y="2145458"/>
            <a:ext cx="870355" cy="446715"/>
          </a:xfrm>
          <a:prstGeom prst="ellipse">
            <a:avLst/>
          </a:prstGeom>
          <a:noFill/>
          <a:ln w="28575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Οβάλ 18">
            <a:extLst>
              <a:ext uri="{FF2B5EF4-FFF2-40B4-BE49-F238E27FC236}">
                <a16:creationId xmlns:a16="http://schemas.microsoft.com/office/drawing/2014/main" id="{21DC2DA1-2C1E-41E4-9105-1753B4DE18C4}"/>
              </a:ext>
            </a:extLst>
          </p:cNvPr>
          <p:cNvSpPr/>
          <p:nvPr/>
        </p:nvSpPr>
        <p:spPr>
          <a:xfrm>
            <a:off x="3249129" y="2699328"/>
            <a:ext cx="870355" cy="446715"/>
          </a:xfrm>
          <a:prstGeom prst="ellipse">
            <a:avLst/>
          </a:prstGeom>
          <a:noFill/>
          <a:ln w="28575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8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2" grpId="0"/>
      <p:bldP spid="13" grpId="0"/>
      <p:bldP spid="14" grpId="0"/>
      <p:bldP spid="15" grpId="0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TM04033923[[fn=Βάθος]]</Template>
  <TotalTime>0</TotalTime>
  <Words>1978</Words>
  <Application>Microsoft Office PowerPoint</Application>
  <PresentationFormat>Ευρεία οθόνη</PresentationFormat>
  <Paragraphs>239</Paragraphs>
  <Slides>34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Jura</vt:lpstr>
      <vt:lpstr>Wingdings</vt:lpstr>
      <vt:lpstr>Θέμα του Office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/>
  <cp:lastModifiedBy/>
  <cp:revision>9</cp:revision>
  <dcterms:created xsi:type="dcterms:W3CDTF">2012-08-02T13:11:46Z</dcterms:created>
  <dcterms:modified xsi:type="dcterms:W3CDTF">2021-05-28T11:12:05Z</dcterms:modified>
</cp:coreProperties>
</file>